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6673453" y="8425160"/>
            <a:ext cx="11037095" cy="55368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6673453" y="6148157"/>
            <a:ext cx="11037095" cy="776748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5333999" y="1714499"/>
            <a:ext cx="13716001" cy="10287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13"/>
          </p:nvPr>
        </p:nvSpPr>
        <p:spPr>
          <a:xfrm>
            <a:off x="7048499" y="2424410"/>
            <a:ext cx="10287002" cy="62284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673453" y="8800207"/>
            <a:ext cx="11037095" cy="15001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673453" y="10313789"/>
            <a:ext cx="11037095" cy="119211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673453" y="5116710"/>
            <a:ext cx="11037095" cy="348258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quarter" idx="13"/>
          </p:nvPr>
        </p:nvSpPr>
        <p:spPr>
          <a:xfrm>
            <a:off x="12419707" y="2384226"/>
            <a:ext cx="5625704" cy="86662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338589" y="2384226"/>
            <a:ext cx="5625704" cy="420588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338589" y="6697265"/>
            <a:ext cx="5625704" cy="433983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338589" y="1982390"/>
            <a:ext cx="11706822" cy="227707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6338589" y="1982390"/>
            <a:ext cx="11706822" cy="227707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half" idx="1"/>
          </p:nvPr>
        </p:nvSpPr>
        <p:spPr>
          <a:xfrm>
            <a:off x="6338589" y="4446984"/>
            <a:ext cx="11706822" cy="6630294"/>
          </a:xfrm>
          <a:prstGeom prst="rect">
            <a:avLst/>
          </a:prstGeom>
        </p:spPr>
        <p:txBody>
          <a:bodyPr anchor="ctr"/>
          <a:lstStyle>
            <a:lvl1pPr marL="583406" indent="-583406" algn="l">
              <a:spcBef>
                <a:spcPts val="5900"/>
              </a:spcBef>
              <a:buSzPct val="145000"/>
              <a:buChar char="•"/>
              <a:defRPr sz="4200"/>
            </a:lvl1pPr>
            <a:lvl2pPr marL="1027906" indent="-583406" algn="l">
              <a:spcBef>
                <a:spcPts val="5900"/>
              </a:spcBef>
              <a:buSzPct val="145000"/>
              <a:buChar char="•"/>
              <a:defRPr sz="4200"/>
            </a:lvl2pPr>
            <a:lvl3pPr marL="1472406" indent="-583406" algn="l">
              <a:spcBef>
                <a:spcPts val="5900"/>
              </a:spcBef>
              <a:buSzPct val="145000"/>
              <a:buChar char="•"/>
              <a:defRPr sz="4200"/>
            </a:lvl3pPr>
            <a:lvl4pPr marL="1916906" indent="-583406" algn="l">
              <a:spcBef>
                <a:spcPts val="5900"/>
              </a:spcBef>
              <a:buSzPct val="145000"/>
              <a:buChar char="•"/>
              <a:defRPr sz="4200"/>
            </a:lvl4pPr>
            <a:lvl5pPr marL="2361406" indent="-583406" algn="l">
              <a:spcBef>
                <a:spcPts val="5900"/>
              </a:spcBef>
              <a:buSzPct val="145000"/>
              <a:buChar char="•"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419707" y="4446984"/>
            <a:ext cx="5625704" cy="66302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6338589" y="1982390"/>
            <a:ext cx="11706822" cy="227707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6338589" y="4446984"/>
            <a:ext cx="5625704" cy="6630294"/>
          </a:xfrm>
          <a:prstGeom prst="rect">
            <a:avLst/>
          </a:prstGeom>
        </p:spPr>
        <p:txBody>
          <a:bodyPr anchor="ctr"/>
          <a:lstStyle>
            <a:lvl1pPr marL="440871" indent="-440871" algn="l">
              <a:spcBef>
                <a:spcPts val="4500"/>
              </a:spcBef>
              <a:buSzPct val="145000"/>
              <a:buChar char="•"/>
              <a:defRPr sz="3600"/>
            </a:lvl1pPr>
            <a:lvl2pPr marL="783771" indent="-440871" algn="l">
              <a:spcBef>
                <a:spcPts val="4500"/>
              </a:spcBef>
              <a:buSzPct val="145000"/>
              <a:buChar char="•"/>
              <a:defRPr sz="3600"/>
            </a:lvl2pPr>
            <a:lvl3pPr marL="1126671" indent="-440871" algn="l">
              <a:spcBef>
                <a:spcPts val="4500"/>
              </a:spcBef>
              <a:buSzPct val="145000"/>
              <a:buChar char="•"/>
              <a:defRPr sz="3600"/>
            </a:lvl3pPr>
            <a:lvl4pPr marL="1469571" indent="-440871" algn="l">
              <a:spcBef>
                <a:spcPts val="4500"/>
              </a:spcBef>
              <a:buSzPct val="145000"/>
              <a:buChar char="•"/>
              <a:defRPr sz="3600"/>
            </a:lvl4pPr>
            <a:lvl5pPr marL="1812471" indent="-440871" algn="l">
              <a:spcBef>
                <a:spcPts val="4500"/>
              </a:spcBef>
              <a:buSzPct val="145000"/>
              <a:buChar char="•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2001398" y="11519296"/>
            <a:ext cx="374060" cy="386558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sz="half" idx="1"/>
          </p:nvPr>
        </p:nvSpPr>
        <p:spPr>
          <a:xfrm>
            <a:off x="6338589" y="3053952"/>
            <a:ext cx="11706822" cy="7608096"/>
          </a:xfrm>
          <a:prstGeom prst="rect">
            <a:avLst/>
          </a:prstGeom>
        </p:spPr>
        <p:txBody>
          <a:bodyPr anchor="ctr"/>
          <a:lstStyle>
            <a:lvl1pPr marL="583406" indent="-583406" algn="l">
              <a:spcBef>
                <a:spcPts val="5900"/>
              </a:spcBef>
              <a:buSzPct val="145000"/>
              <a:buChar char="•"/>
              <a:defRPr sz="4200"/>
            </a:lvl1pPr>
            <a:lvl2pPr marL="1027906" indent="-583406" algn="l">
              <a:spcBef>
                <a:spcPts val="5900"/>
              </a:spcBef>
              <a:buSzPct val="145000"/>
              <a:buChar char="•"/>
              <a:defRPr sz="4200"/>
            </a:lvl2pPr>
            <a:lvl3pPr marL="1472406" indent="-583406" algn="l">
              <a:spcBef>
                <a:spcPts val="5900"/>
              </a:spcBef>
              <a:buSzPct val="145000"/>
              <a:buChar char="•"/>
              <a:defRPr sz="4200"/>
            </a:lvl3pPr>
            <a:lvl4pPr marL="1916906" indent="-583406" algn="l">
              <a:spcBef>
                <a:spcPts val="5900"/>
              </a:spcBef>
              <a:buSzPct val="145000"/>
              <a:buChar char="•"/>
              <a:defRPr sz="4200"/>
            </a:lvl4pPr>
            <a:lvl5pPr marL="2361406" indent="-583406" algn="l">
              <a:spcBef>
                <a:spcPts val="5900"/>
              </a:spcBef>
              <a:buSzPct val="145000"/>
              <a:buChar char="•"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19707" y="7085707"/>
            <a:ext cx="5625704" cy="39781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19707" y="2652116"/>
            <a:ext cx="5625704" cy="39781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5"/>
          </p:nvPr>
        </p:nvSpPr>
        <p:spPr>
          <a:xfrm>
            <a:off x="6338589" y="2652116"/>
            <a:ext cx="5625704" cy="84117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73453" y="7032128"/>
            <a:ext cx="11037095" cy="119211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b="0"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hyperlink" Target="mailto:marian.zlatev@paysafe.com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marian.zlatev@paysafe.com" TargetMode="External"/><Relationship Id="rId3" Type="http://schemas.openxmlformats.org/officeDocument/2006/relationships/image" Target="../media/image1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I AND HOW IT SHAPES YOUR APPLICATION"/>
          <p:cNvSpPr txBox="1"/>
          <p:nvPr>
            <p:ph type="ctrTitle"/>
          </p:nvPr>
        </p:nvSpPr>
        <p:spPr>
          <a:xfrm>
            <a:off x="6673452" y="3859410"/>
            <a:ext cx="11037095" cy="3482580"/>
          </a:xfrm>
          <a:prstGeom prst="rect">
            <a:avLst/>
          </a:prstGeom>
        </p:spPr>
        <p:txBody>
          <a:bodyPr/>
          <a:lstStyle>
            <a:lvl1pPr defTabSz="575071">
              <a:defRPr sz="756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 AND HOW IT SHAPES YOUR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Writing modular cod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modular code</a:t>
            </a:r>
          </a:p>
          <a:p>
            <a:pPr/>
            <a:r>
              <a:t>Keeping the code open for extension</a:t>
            </a:r>
          </a:p>
          <a:p>
            <a:pPr/>
            <a:r>
              <a:t>Design by interface and increase cohesion</a:t>
            </a:r>
          </a:p>
          <a:p>
            <a:pPr/>
            <a:r>
              <a:t>Easy to test</a:t>
            </a:r>
          </a:p>
        </p:txBody>
      </p:sp>
      <p:sp>
        <p:nvSpPr>
          <p:cNvPr id="149" name="How to benefit from DI"/>
          <p:cNvSpPr txBox="1"/>
          <p:nvPr/>
        </p:nvSpPr>
        <p:spPr>
          <a:xfrm>
            <a:off x="6338589" y="1982390"/>
            <a:ext cx="11706822" cy="227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How to benefit from DI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pring…"/>
          <p:cNvSpPr txBox="1"/>
          <p:nvPr>
            <p:ph type="subTitle" sz="quarter" idx="1"/>
          </p:nvPr>
        </p:nvSpPr>
        <p:spPr>
          <a:xfrm>
            <a:off x="9057907" y="5258013"/>
            <a:ext cx="6268186" cy="4593071"/>
          </a:xfrm>
          <a:prstGeom prst="rect">
            <a:avLst/>
          </a:prstGeom>
        </p:spPr>
        <p:txBody>
          <a:bodyPr/>
          <a:lstStyle/>
          <a:p>
            <a:pPr marL="694531" indent="-694531" algn="l">
              <a:buSzPct val="145000"/>
              <a:buChar char="•"/>
              <a:defRPr sz="7000"/>
            </a:pPr>
            <a:r>
              <a:t>Spring</a:t>
            </a:r>
          </a:p>
          <a:p>
            <a:pPr marL="694531" indent="-694531" algn="l">
              <a:buSzPct val="145000"/>
              <a:buChar char="•"/>
              <a:defRPr sz="7000"/>
            </a:pPr>
            <a:r>
              <a:t>Guice</a:t>
            </a:r>
          </a:p>
          <a:p>
            <a:pPr marL="694531" indent="-694531" algn="l">
              <a:buSzPct val="145000"/>
              <a:buChar char="•"/>
              <a:defRPr sz="7000"/>
            </a:pPr>
            <a:r>
              <a:t>Dagger</a:t>
            </a:r>
          </a:p>
          <a:p>
            <a:pPr marL="694531" indent="-694531" algn="l">
              <a:buSzPct val="145000"/>
              <a:buChar char="•"/>
              <a:defRPr sz="7000"/>
            </a:pPr>
            <a:r>
              <a:t>Other</a:t>
            </a:r>
          </a:p>
        </p:txBody>
      </p:sp>
      <p:sp>
        <p:nvSpPr>
          <p:cNvPr id="152" name="DI Frameworks"/>
          <p:cNvSpPr txBox="1"/>
          <p:nvPr>
            <p:ph type="ctrTitle"/>
          </p:nvPr>
        </p:nvSpPr>
        <p:spPr>
          <a:xfrm>
            <a:off x="6338589" y="1982390"/>
            <a:ext cx="11706822" cy="2277071"/>
          </a:xfrm>
          <a:prstGeom prst="rect">
            <a:avLst/>
          </a:prstGeom>
        </p:spPr>
        <p:txBody>
          <a:bodyPr anchor="ctr"/>
          <a:lstStyle/>
          <a:p>
            <a:pPr/>
            <a:r>
              <a:t>DI Frameworks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5259" y="580145"/>
            <a:ext cx="24849841" cy="1255571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0468" t="1069" r="5716" b="0"/>
          <a:stretch>
            <a:fillRect/>
          </a:stretch>
        </p:blipFill>
        <p:spPr>
          <a:xfrm>
            <a:off x="5282406" y="4158937"/>
            <a:ext cx="13819232" cy="8488583"/>
          </a:xfrm>
          <a:prstGeom prst="rect">
            <a:avLst/>
          </a:prstGeom>
          <a:ln w="3175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7621" y="4155594"/>
            <a:ext cx="14208758" cy="8495447"/>
          </a:xfrm>
          <a:prstGeom prst="rect">
            <a:avLst/>
          </a:prstGeom>
          <a:ln w="3175">
            <a:miter lim="400000"/>
          </a:ln>
        </p:spPr>
      </p:pic>
      <p:sp>
        <p:nvSpPr>
          <p:cNvPr id="158" name="Modularity"/>
          <p:cNvSpPr txBox="1"/>
          <p:nvPr>
            <p:ph type="title" idx="4294967295"/>
          </p:nvPr>
        </p:nvSpPr>
        <p:spPr>
          <a:xfrm>
            <a:off x="6338589" y="1118080"/>
            <a:ext cx="11706822" cy="2277072"/>
          </a:xfrm>
          <a:prstGeom prst="rect">
            <a:avLst/>
          </a:prstGeom>
        </p:spPr>
        <p:txBody>
          <a:bodyPr anchor="ctr"/>
          <a:lstStyle/>
          <a:p>
            <a:pPr/>
            <a:r>
              <a:t>Modularity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  <p:bldP build="whole" bldLvl="1" animBg="1" rev="0" advAuto="0" spid="157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7232" y="4553864"/>
            <a:ext cx="8749536" cy="8195399"/>
          </a:xfrm>
          <a:prstGeom prst="rect">
            <a:avLst/>
          </a:prstGeom>
          <a:ln w="3175">
            <a:miter lim="400000"/>
          </a:ln>
        </p:spPr>
      </p:pic>
      <p:sp>
        <p:nvSpPr>
          <p:cNvPr id="161" name="Constructing the application"/>
          <p:cNvSpPr txBox="1"/>
          <p:nvPr>
            <p:ph type="ctrTitle"/>
          </p:nvPr>
        </p:nvSpPr>
        <p:spPr>
          <a:xfrm>
            <a:off x="-26340" y="1982390"/>
            <a:ext cx="24384001" cy="2277071"/>
          </a:xfrm>
          <a:prstGeom prst="rect">
            <a:avLst/>
          </a:prstGeom>
        </p:spPr>
        <p:txBody>
          <a:bodyPr anchor="ctr"/>
          <a:lstStyle/>
          <a:p>
            <a:pPr/>
            <a:r>
              <a:t>Constructing the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uice Modules"/>
          <p:cNvSpPr txBox="1"/>
          <p:nvPr/>
        </p:nvSpPr>
        <p:spPr>
          <a:xfrm>
            <a:off x="6338589" y="1982390"/>
            <a:ext cx="11706822" cy="227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>
              <a:defRPr b="0" sz="10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Guice Modules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2587" y="4876544"/>
            <a:ext cx="15078826" cy="652665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lass A"/>
          <p:cNvSpPr/>
          <p:nvPr/>
        </p:nvSpPr>
        <p:spPr>
          <a:xfrm>
            <a:off x="10725342" y="5168667"/>
            <a:ext cx="2933316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A</a:t>
            </a:r>
          </a:p>
        </p:txBody>
      </p:sp>
      <p:sp>
        <p:nvSpPr>
          <p:cNvPr id="167" name="Class B"/>
          <p:cNvSpPr/>
          <p:nvPr/>
        </p:nvSpPr>
        <p:spPr>
          <a:xfrm>
            <a:off x="6345322" y="8041767"/>
            <a:ext cx="293331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B</a:t>
            </a:r>
          </a:p>
        </p:txBody>
      </p:sp>
      <p:sp>
        <p:nvSpPr>
          <p:cNvPr id="168" name="Class C"/>
          <p:cNvSpPr/>
          <p:nvPr/>
        </p:nvSpPr>
        <p:spPr>
          <a:xfrm>
            <a:off x="15549557" y="8041767"/>
            <a:ext cx="293331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C</a:t>
            </a:r>
          </a:p>
        </p:txBody>
      </p:sp>
      <p:sp>
        <p:nvSpPr>
          <p:cNvPr id="169" name="Class D"/>
          <p:cNvSpPr/>
          <p:nvPr/>
        </p:nvSpPr>
        <p:spPr>
          <a:xfrm>
            <a:off x="4061394" y="10914867"/>
            <a:ext cx="293331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 lvl="1"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Class D</a:t>
            </a:r>
          </a:p>
        </p:txBody>
      </p:sp>
      <p:sp>
        <p:nvSpPr>
          <p:cNvPr id="170" name="Class E"/>
          <p:cNvSpPr/>
          <p:nvPr/>
        </p:nvSpPr>
        <p:spPr>
          <a:xfrm>
            <a:off x="8658179" y="10914867"/>
            <a:ext cx="2933316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E</a:t>
            </a:r>
          </a:p>
        </p:txBody>
      </p:sp>
      <p:sp>
        <p:nvSpPr>
          <p:cNvPr id="171" name="Class F"/>
          <p:cNvSpPr/>
          <p:nvPr/>
        </p:nvSpPr>
        <p:spPr>
          <a:xfrm>
            <a:off x="13254964" y="10914867"/>
            <a:ext cx="293331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F</a:t>
            </a:r>
          </a:p>
        </p:txBody>
      </p:sp>
      <p:sp>
        <p:nvSpPr>
          <p:cNvPr id="172" name="Class G"/>
          <p:cNvSpPr/>
          <p:nvPr/>
        </p:nvSpPr>
        <p:spPr>
          <a:xfrm>
            <a:off x="17851749" y="10914867"/>
            <a:ext cx="2933316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G</a:t>
            </a:r>
          </a:p>
        </p:txBody>
      </p:sp>
      <p:sp>
        <p:nvSpPr>
          <p:cNvPr id="173" name="Line"/>
          <p:cNvSpPr/>
          <p:nvPr/>
        </p:nvSpPr>
        <p:spPr>
          <a:xfrm>
            <a:off x="2885325" y="7240216"/>
            <a:ext cx="18613350" cy="1"/>
          </a:xfrm>
          <a:prstGeom prst="line">
            <a:avLst/>
          </a:prstGeom>
          <a:ln w="114300" cap="rnd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100000" sp="200000"/>
            </a:custDash>
            <a:miter lim="400000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Line"/>
          <p:cNvSpPr/>
          <p:nvPr/>
        </p:nvSpPr>
        <p:spPr>
          <a:xfrm>
            <a:off x="2885325" y="10113316"/>
            <a:ext cx="18613350" cy="1"/>
          </a:xfrm>
          <a:prstGeom prst="line">
            <a:avLst/>
          </a:prstGeom>
          <a:ln w="114300" cap="rnd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100000" sp="200000"/>
            </a:custDash>
            <a:miter lim="400000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175" name="Connection Line"/>
          <p:cNvCxnSpPr>
            <a:stCxn id="167" idx="0"/>
            <a:endCxn id="166" idx="0"/>
          </p:cNvCxnSpPr>
          <p:nvPr/>
        </p:nvCxnSpPr>
        <p:spPr>
          <a:xfrm flipV="1">
            <a:off x="7811980" y="5803667"/>
            <a:ext cx="4380021" cy="2873101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76" name="Connection Line"/>
          <p:cNvCxnSpPr>
            <a:stCxn id="166" idx="0"/>
            <a:endCxn id="168" idx="0"/>
          </p:cNvCxnSpPr>
          <p:nvPr/>
        </p:nvCxnSpPr>
        <p:spPr>
          <a:xfrm>
            <a:off x="12192000" y="5803667"/>
            <a:ext cx="4824216" cy="2873101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7" name="Connection Line"/>
          <p:cNvCxnSpPr>
            <a:stCxn id="169" idx="0"/>
            <a:endCxn id="167" idx="0"/>
          </p:cNvCxnSpPr>
          <p:nvPr/>
        </p:nvCxnSpPr>
        <p:spPr>
          <a:xfrm flipV="1">
            <a:off x="5528052" y="8676767"/>
            <a:ext cx="2283929" cy="2873101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78" name="Connection Line"/>
          <p:cNvCxnSpPr>
            <a:stCxn id="167" idx="0"/>
            <a:endCxn id="170" idx="0"/>
          </p:cNvCxnSpPr>
          <p:nvPr/>
        </p:nvCxnSpPr>
        <p:spPr>
          <a:xfrm>
            <a:off x="7811980" y="8676767"/>
            <a:ext cx="2312858" cy="2873101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" name="Connection Line"/>
          <p:cNvCxnSpPr>
            <a:stCxn id="168" idx="0"/>
            <a:endCxn id="172" idx="0"/>
          </p:cNvCxnSpPr>
          <p:nvPr/>
        </p:nvCxnSpPr>
        <p:spPr>
          <a:xfrm>
            <a:off x="17016215" y="8676767"/>
            <a:ext cx="2302192" cy="2873101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" name="Connection Line"/>
          <p:cNvCxnSpPr>
            <a:stCxn id="171" idx="0"/>
            <a:endCxn id="168" idx="0"/>
          </p:cNvCxnSpPr>
          <p:nvPr/>
        </p:nvCxnSpPr>
        <p:spPr>
          <a:xfrm flipV="1">
            <a:off x="14721622" y="8676767"/>
            <a:ext cx="2294594" cy="2873101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81" name="High level policy depending on Low level policy"/>
          <p:cNvSpPr txBox="1"/>
          <p:nvPr/>
        </p:nvSpPr>
        <p:spPr>
          <a:xfrm>
            <a:off x="1400468" y="1982390"/>
            <a:ext cx="20897702" cy="227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 defTabSz="764024">
              <a:defRPr b="0" sz="744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High level policy depending on Low level policy</a:t>
            </a:r>
          </a:p>
        </p:txBody>
      </p:sp>
      <p:sp>
        <p:nvSpPr>
          <p:cNvPr id="182" name="Level 1"/>
          <p:cNvSpPr txBox="1"/>
          <p:nvPr/>
        </p:nvSpPr>
        <p:spPr>
          <a:xfrm>
            <a:off x="724160" y="5446306"/>
            <a:ext cx="1823181" cy="7147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/>
            </a:lvl1pPr>
          </a:lstStyle>
          <a:p>
            <a:pPr/>
            <a:r>
              <a:t>Level 1</a:t>
            </a:r>
          </a:p>
        </p:txBody>
      </p:sp>
      <p:sp>
        <p:nvSpPr>
          <p:cNvPr id="183" name="Level 2"/>
          <p:cNvSpPr txBox="1"/>
          <p:nvPr/>
        </p:nvSpPr>
        <p:spPr>
          <a:xfrm>
            <a:off x="724160" y="8319406"/>
            <a:ext cx="1823181" cy="7147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/>
            </a:lvl1pPr>
          </a:lstStyle>
          <a:p>
            <a:pPr/>
            <a:r>
              <a:t>Level 2</a:t>
            </a:r>
          </a:p>
        </p:txBody>
      </p:sp>
      <p:sp>
        <p:nvSpPr>
          <p:cNvPr id="184" name="Level 3"/>
          <p:cNvSpPr txBox="1"/>
          <p:nvPr/>
        </p:nvSpPr>
        <p:spPr>
          <a:xfrm>
            <a:off x="724160" y="11192507"/>
            <a:ext cx="1823181" cy="7147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/>
            </a:lvl1pPr>
          </a:lstStyle>
          <a:p>
            <a:pPr/>
            <a:r>
              <a:t>Level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ffeeMachine"/>
          <p:cNvSpPr/>
          <p:nvPr/>
        </p:nvSpPr>
        <p:spPr>
          <a:xfrm>
            <a:off x="5905619" y="5918573"/>
            <a:ext cx="3797635" cy="1878854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CoffeeMachine</a:t>
            </a:r>
          </a:p>
        </p:txBody>
      </p:sp>
      <p:sp>
        <p:nvSpPr>
          <p:cNvPr id="187" name="Line"/>
          <p:cNvSpPr/>
          <p:nvPr/>
        </p:nvSpPr>
        <p:spPr>
          <a:xfrm>
            <a:off x="9661646" y="6858000"/>
            <a:ext cx="5060708" cy="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ElectricCoffeePump"/>
          <p:cNvSpPr/>
          <p:nvPr/>
        </p:nvSpPr>
        <p:spPr>
          <a:xfrm>
            <a:off x="14680747" y="5918573"/>
            <a:ext cx="4333348" cy="1878854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ElectricCoffeePump</a:t>
            </a:r>
          </a:p>
        </p:txBody>
      </p:sp>
      <p:sp>
        <p:nvSpPr>
          <p:cNvPr id="189" name="CoffeeMachine"/>
          <p:cNvSpPr/>
          <p:nvPr/>
        </p:nvSpPr>
        <p:spPr>
          <a:xfrm>
            <a:off x="5905619" y="5941760"/>
            <a:ext cx="3797635" cy="187885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CoffeeMachine</a:t>
            </a:r>
          </a:p>
        </p:txBody>
      </p:sp>
      <p:sp>
        <p:nvSpPr>
          <p:cNvPr id="190" name="Line"/>
          <p:cNvSpPr/>
          <p:nvPr/>
        </p:nvSpPr>
        <p:spPr>
          <a:xfrm>
            <a:off x="9699407" y="6834813"/>
            <a:ext cx="1394826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ElectricCoffeePump"/>
          <p:cNvSpPr/>
          <p:nvPr/>
        </p:nvSpPr>
        <p:spPr>
          <a:xfrm>
            <a:off x="14680747" y="5941760"/>
            <a:ext cx="4333348" cy="187885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ElectricCoffeePump</a:t>
            </a:r>
          </a:p>
        </p:txBody>
      </p:sp>
      <p:sp>
        <p:nvSpPr>
          <p:cNvPr id="192" name="CoffeePump"/>
          <p:cNvSpPr/>
          <p:nvPr/>
        </p:nvSpPr>
        <p:spPr>
          <a:xfrm>
            <a:off x="11089331" y="5973189"/>
            <a:ext cx="2205338" cy="1723249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CoffeePump</a:t>
            </a:r>
          </a:p>
        </p:txBody>
      </p:sp>
      <p:sp>
        <p:nvSpPr>
          <p:cNvPr id="193" name="Line"/>
          <p:cNvSpPr/>
          <p:nvPr/>
        </p:nvSpPr>
        <p:spPr>
          <a:xfrm flipH="1">
            <a:off x="13290295" y="6834813"/>
            <a:ext cx="1394827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ManualCoffeePump"/>
          <p:cNvSpPr/>
          <p:nvPr/>
        </p:nvSpPr>
        <p:spPr>
          <a:xfrm>
            <a:off x="14680747" y="8235801"/>
            <a:ext cx="4333348" cy="1878854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ManualCoffeePump</a:t>
            </a:r>
          </a:p>
        </p:txBody>
      </p:sp>
      <p:sp>
        <p:nvSpPr>
          <p:cNvPr id="195" name="Line"/>
          <p:cNvSpPr/>
          <p:nvPr/>
        </p:nvSpPr>
        <p:spPr>
          <a:xfrm flipH="1" flipV="1">
            <a:off x="13265133" y="7783944"/>
            <a:ext cx="1419988" cy="139128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550" y="2436186"/>
            <a:ext cx="7708900" cy="8890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5"/>
      <p:bldP build="whole" bldLvl="1" animBg="1" rev="0" advAuto="0" spid="194" grpId="16"/>
      <p:bldP build="whole" bldLvl="1" animBg="1" rev="0" advAuto="0" spid="191" grpId="11"/>
      <p:bldP build="whole" bldLvl="1" animBg="1" rev="0" advAuto="0" spid="195" grpId="10"/>
      <p:bldP build="whole" bldLvl="1" animBg="1" rev="0" advAuto="0" spid="189" grpId="12"/>
      <p:bldP build="whole" bldLvl="1" animBg="1" rev="0" advAuto="0" spid="192" grpId="13"/>
      <p:bldP build="whole" bldLvl="1" animBg="1" rev="0" advAuto="0" spid="193" grpId="14"/>
      <p:bldP build="whole" bldLvl="1" animBg="1" rev="0" advAuto="0" spid="196" grpId="18"/>
      <p:bldP build="whole" bldLvl="1" animBg="1" rev="0" advAuto="0" spid="195" grpId="17"/>
      <p:bldP build="whole" bldLvl="1" animBg="1" rev="0" advAuto="0" spid="194" grpId="9"/>
      <p:bldP build="whole" bldLvl="1" animBg="1" rev="0" advAuto="0" spid="190" grpId="8"/>
      <p:bldP build="whole" bldLvl="1" animBg="1" rev="0" advAuto="0" spid="188" grpId="1"/>
      <p:bldP build="whole" bldLvl="1" animBg="1" rev="0" advAuto="0" spid="187" grpId="3"/>
      <p:bldP build="whole" bldLvl="1" animBg="1" rev="0" advAuto="0" spid="193" grpId="7"/>
      <p:bldP build="whole" bldLvl="1" animBg="1" rev="0" advAuto="0" spid="189" grpId="5"/>
      <p:bldP build="whole" bldLvl="1" animBg="1" rev="0" advAuto="0" spid="191" grpId="4"/>
      <p:bldP build="whole" bldLvl="1" animBg="1" rev="0" advAuto="0" spid="186" grpId="2"/>
      <p:bldP build="whole" bldLvl="1" animBg="1" rev="0" advAuto="0" spid="192" grpId="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lass A"/>
          <p:cNvSpPr/>
          <p:nvPr/>
        </p:nvSpPr>
        <p:spPr>
          <a:xfrm>
            <a:off x="10725342" y="1667566"/>
            <a:ext cx="2933316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A</a:t>
            </a:r>
          </a:p>
        </p:txBody>
      </p:sp>
      <p:sp>
        <p:nvSpPr>
          <p:cNvPr id="199" name="Class B Impl"/>
          <p:cNvSpPr/>
          <p:nvPr/>
        </p:nvSpPr>
        <p:spPr>
          <a:xfrm>
            <a:off x="7376077" y="6258352"/>
            <a:ext cx="293331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B Impl</a:t>
            </a:r>
          </a:p>
        </p:txBody>
      </p:sp>
      <p:sp>
        <p:nvSpPr>
          <p:cNvPr id="200" name="Class C Impl"/>
          <p:cNvSpPr/>
          <p:nvPr/>
        </p:nvSpPr>
        <p:spPr>
          <a:xfrm>
            <a:off x="14363313" y="6244286"/>
            <a:ext cx="293331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C Impl</a:t>
            </a:r>
          </a:p>
        </p:txBody>
      </p:sp>
      <p:sp>
        <p:nvSpPr>
          <p:cNvPr id="201" name="Class D Impl"/>
          <p:cNvSpPr/>
          <p:nvPr/>
        </p:nvSpPr>
        <p:spPr>
          <a:xfrm>
            <a:off x="7025540" y="11228332"/>
            <a:ext cx="3634392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D Impl</a:t>
            </a:r>
          </a:p>
        </p:txBody>
      </p:sp>
      <p:sp>
        <p:nvSpPr>
          <p:cNvPr id="202" name="Line"/>
          <p:cNvSpPr/>
          <p:nvPr/>
        </p:nvSpPr>
        <p:spPr>
          <a:xfrm flipV="1">
            <a:off x="8837569" y="9636755"/>
            <a:ext cx="1" cy="152793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Interface B"/>
          <p:cNvSpPr/>
          <p:nvPr/>
        </p:nvSpPr>
        <p:spPr>
          <a:xfrm>
            <a:off x="8973758" y="4157547"/>
            <a:ext cx="2345555" cy="738779"/>
          </a:xfrm>
          <a:prstGeom prst="roundRect">
            <a:avLst>
              <a:gd name="adj" fmla="val 25786"/>
            </a:avLst>
          </a:prstGeom>
          <a:solidFill>
            <a:schemeClr val="accent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Interface B</a:t>
            </a:r>
          </a:p>
        </p:txBody>
      </p:sp>
      <p:sp>
        <p:nvSpPr>
          <p:cNvPr id="204" name="Interface C"/>
          <p:cNvSpPr/>
          <p:nvPr/>
        </p:nvSpPr>
        <p:spPr>
          <a:xfrm>
            <a:off x="12506047" y="4157547"/>
            <a:ext cx="2345555" cy="738779"/>
          </a:xfrm>
          <a:prstGeom prst="roundRect">
            <a:avLst>
              <a:gd name="adj" fmla="val 25786"/>
            </a:avLst>
          </a:prstGeom>
          <a:solidFill>
            <a:schemeClr val="accent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Interface C</a:t>
            </a:r>
          </a:p>
        </p:txBody>
      </p:sp>
      <p:sp>
        <p:nvSpPr>
          <p:cNvPr id="205" name="Interface D"/>
          <p:cNvSpPr/>
          <p:nvPr/>
        </p:nvSpPr>
        <p:spPr>
          <a:xfrm>
            <a:off x="7222125" y="8915778"/>
            <a:ext cx="3241221" cy="738779"/>
          </a:xfrm>
          <a:prstGeom prst="roundRect">
            <a:avLst>
              <a:gd name="adj" fmla="val 25786"/>
            </a:avLst>
          </a:prstGeom>
          <a:solidFill>
            <a:schemeClr val="accent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Interface D</a:t>
            </a:r>
          </a:p>
        </p:txBody>
      </p:sp>
      <p:sp>
        <p:nvSpPr>
          <p:cNvPr id="206" name="Line"/>
          <p:cNvSpPr/>
          <p:nvPr/>
        </p:nvSpPr>
        <p:spPr>
          <a:xfrm>
            <a:off x="8819003" y="7559324"/>
            <a:ext cx="1" cy="131376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7" name="Interface E"/>
          <p:cNvSpPr/>
          <p:nvPr/>
        </p:nvSpPr>
        <p:spPr>
          <a:xfrm>
            <a:off x="14209362" y="8915778"/>
            <a:ext cx="3241221" cy="738779"/>
          </a:xfrm>
          <a:prstGeom prst="roundRect">
            <a:avLst>
              <a:gd name="adj" fmla="val 25786"/>
            </a:avLst>
          </a:prstGeom>
          <a:solidFill>
            <a:schemeClr val="accent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Interface E</a:t>
            </a:r>
          </a:p>
        </p:txBody>
      </p:sp>
      <p:sp>
        <p:nvSpPr>
          <p:cNvPr id="208" name="Line"/>
          <p:cNvSpPr/>
          <p:nvPr/>
        </p:nvSpPr>
        <p:spPr>
          <a:xfrm>
            <a:off x="15829971" y="7553752"/>
            <a:ext cx="1" cy="1363288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9" name="Class E Impl"/>
          <p:cNvSpPr/>
          <p:nvPr/>
        </p:nvSpPr>
        <p:spPr>
          <a:xfrm>
            <a:off x="14012775" y="11228332"/>
            <a:ext cx="3634393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E Impl</a:t>
            </a:r>
          </a:p>
        </p:txBody>
      </p:sp>
      <p:sp>
        <p:nvSpPr>
          <p:cNvPr id="210" name="Line"/>
          <p:cNvSpPr/>
          <p:nvPr/>
        </p:nvSpPr>
        <p:spPr>
          <a:xfrm flipV="1">
            <a:off x="15829971" y="9683653"/>
            <a:ext cx="1" cy="152793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1" name="Line"/>
          <p:cNvSpPr/>
          <p:nvPr/>
        </p:nvSpPr>
        <p:spPr>
          <a:xfrm>
            <a:off x="2885325" y="10400720"/>
            <a:ext cx="18613350" cy="1"/>
          </a:xfrm>
          <a:prstGeom prst="line">
            <a:avLst/>
          </a:prstGeom>
          <a:ln w="114300" cap="rnd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100000" sp="200000"/>
            </a:custDash>
            <a:miter lim="400000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Line"/>
          <p:cNvSpPr/>
          <p:nvPr/>
        </p:nvSpPr>
        <p:spPr>
          <a:xfrm>
            <a:off x="2885325" y="5600700"/>
            <a:ext cx="18613350" cy="0"/>
          </a:xfrm>
          <a:prstGeom prst="line">
            <a:avLst/>
          </a:prstGeom>
          <a:ln w="114300" cap="rnd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100000" sp="200000"/>
            </a:custDash>
            <a:miter lim="400000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213" name="Connection Line"/>
          <p:cNvCxnSpPr>
            <a:stCxn id="203" idx="0"/>
            <a:endCxn id="198" idx="0"/>
          </p:cNvCxnSpPr>
          <p:nvPr/>
        </p:nvCxnSpPr>
        <p:spPr>
          <a:xfrm flipV="1">
            <a:off x="10146535" y="2302566"/>
            <a:ext cx="2045466" cy="2224371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14" name="Connection Line"/>
          <p:cNvCxnSpPr>
            <a:stCxn id="204" idx="0"/>
            <a:endCxn id="198" idx="0"/>
          </p:cNvCxnSpPr>
          <p:nvPr/>
        </p:nvCxnSpPr>
        <p:spPr>
          <a:xfrm flipH="1" flipV="1">
            <a:off x="12192000" y="2302566"/>
            <a:ext cx="1486825" cy="2224371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15" name="Connection Line"/>
          <p:cNvCxnSpPr>
            <a:stCxn id="203" idx="0"/>
            <a:endCxn id="199" idx="0"/>
          </p:cNvCxnSpPr>
          <p:nvPr/>
        </p:nvCxnSpPr>
        <p:spPr>
          <a:xfrm flipH="1">
            <a:off x="8842735" y="4526936"/>
            <a:ext cx="1303801" cy="2366417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16" name="Connection Line"/>
          <p:cNvCxnSpPr>
            <a:stCxn id="204" idx="0"/>
            <a:endCxn id="200" idx="0"/>
          </p:cNvCxnSpPr>
          <p:nvPr/>
        </p:nvCxnSpPr>
        <p:spPr>
          <a:xfrm>
            <a:off x="13678824" y="4526936"/>
            <a:ext cx="2151148" cy="2352351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217" name="Level 3"/>
          <p:cNvSpPr txBox="1"/>
          <p:nvPr/>
        </p:nvSpPr>
        <p:spPr>
          <a:xfrm>
            <a:off x="841110" y="11505972"/>
            <a:ext cx="1823181" cy="714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/>
            </a:lvl1pPr>
          </a:lstStyle>
          <a:p>
            <a:pPr/>
            <a:r>
              <a:t>Level 3</a:t>
            </a:r>
          </a:p>
        </p:txBody>
      </p:sp>
      <p:sp>
        <p:nvSpPr>
          <p:cNvPr id="218" name="Level 2"/>
          <p:cNvSpPr txBox="1"/>
          <p:nvPr/>
        </p:nvSpPr>
        <p:spPr>
          <a:xfrm>
            <a:off x="841110" y="7218955"/>
            <a:ext cx="1823181" cy="7147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/>
            </a:lvl1pPr>
          </a:lstStyle>
          <a:p>
            <a:pPr/>
            <a:r>
              <a:t>Level 2</a:t>
            </a:r>
          </a:p>
        </p:txBody>
      </p:sp>
      <p:sp>
        <p:nvSpPr>
          <p:cNvPr id="219" name="Level 1"/>
          <p:cNvSpPr txBox="1"/>
          <p:nvPr/>
        </p:nvSpPr>
        <p:spPr>
          <a:xfrm>
            <a:off x="841110" y="2931939"/>
            <a:ext cx="1823181" cy="7147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/>
            </a:lvl1pPr>
          </a:lstStyle>
          <a:p>
            <a:pPr/>
            <a:r>
              <a:t>Level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Inversion of control"/>
          <p:cNvSpPr txBox="1"/>
          <p:nvPr/>
        </p:nvSpPr>
        <p:spPr>
          <a:xfrm>
            <a:off x="6338589" y="1982390"/>
            <a:ext cx="11706822" cy="227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 defTabSz="780454">
              <a:defRPr b="0" sz="1026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Inversion of control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6320" y="4074690"/>
            <a:ext cx="9611360" cy="777826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_DSC6078a.jpg" descr="_DSC6078a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268" t="0" r="8268" b="0"/>
          <a:stretch>
            <a:fillRect/>
          </a:stretch>
        </p:blipFill>
        <p:spPr>
          <a:xfrm>
            <a:off x="13792305" y="2524918"/>
            <a:ext cx="5625705" cy="8666264"/>
          </a:xfrm>
          <a:prstGeom prst="rect">
            <a:avLst/>
          </a:prstGeom>
        </p:spPr>
      </p:pic>
      <p:sp>
        <p:nvSpPr>
          <p:cNvPr id="122" name="Marian Zlatev"/>
          <p:cNvSpPr txBox="1"/>
          <p:nvPr>
            <p:ph type="title"/>
          </p:nvPr>
        </p:nvSpPr>
        <p:spPr>
          <a:xfrm>
            <a:off x="5135733" y="3468750"/>
            <a:ext cx="7274655" cy="1443129"/>
          </a:xfrm>
          <a:prstGeom prst="rect">
            <a:avLst/>
          </a:prstGeom>
        </p:spPr>
        <p:txBody>
          <a:bodyPr/>
          <a:lstStyle/>
          <a:p>
            <a:pPr/>
            <a:r>
              <a:t>Marian Zlatev</a:t>
            </a:r>
          </a:p>
        </p:txBody>
      </p:sp>
      <p:sp>
        <p:nvSpPr>
          <p:cNvPr id="123" name="Senior Software Engineer at Paysafe…"/>
          <p:cNvSpPr txBox="1"/>
          <p:nvPr>
            <p:ph type="body" sz="quarter" idx="1"/>
          </p:nvPr>
        </p:nvSpPr>
        <p:spPr>
          <a:xfrm>
            <a:off x="3782468" y="5394225"/>
            <a:ext cx="8627920" cy="5368350"/>
          </a:xfrm>
          <a:prstGeom prst="rect">
            <a:avLst/>
          </a:prstGeom>
        </p:spPr>
        <p:txBody>
          <a:bodyPr/>
          <a:lstStyle/>
          <a:p>
            <a:pPr defTabSz="813315">
              <a:defRPr sz="4950"/>
            </a:pPr>
            <a:r>
              <a:t>Senior Software Engineer at Paysafe</a:t>
            </a:r>
          </a:p>
          <a:p>
            <a:pPr defTabSz="813315">
              <a:defRPr sz="4950"/>
            </a:pPr>
          </a:p>
          <a:p>
            <a:pPr defTabSz="813315">
              <a:defRPr sz="4950"/>
            </a:pPr>
            <a:r>
              <a:t>Java and Go</a:t>
            </a:r>
          </a:p>
          <a:p>
            <a:pPr defTabSz="813315">
              <a:defRPr sz="4950"/>
            </a:pPr>
          </a:p>
          <a:p>
            <a:pPr defTabSz="813315">
              <a:defRPr sz="4950"/>
            </a:pPr>
            <a:r>
              <a:rPr u="sng">
                <a:hlinkClick r:id="rId3" invalidUrl="" action="" tgtFrame="" tooltip="" history="1" highlightClick="0" endSnd="0"/>
              </a:rPr>
              <a:t>marian.zlatev@paysafe.com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USINESS LOGIC"/>
          <p:cNvSpPr/>
          <p:nvPr/>
        </p:nvSpPr>
        <p:spPr>
          <a:xfrm>
            <a:off x="10512710" y="6876335"/>
            <a:ext cx="3299558" cy="352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0">
            <a:solidFill>
              <a:srgbClr val="01A2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BUSINESS LOGIC</a:t>
            </a:r>
          </a:p>
        </p:txBody>
      </p:sp>
      <p:sp>
        <p:nvSpPr>
          <p:cNvPr id="225" name="WEB"/>
          <p:cNvSpPr/>
          <p:nvPr/>
        </p:nvSpPr>
        <p:spPr>
          <a:xfrm>
            <a:off x="12165017" y="4263369"/>
            <a:ext cx="3299557" cy="352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3"/>
          </a:solidFill>
          <a:ln w="1270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WEB</a:t>
            </a:r>
          </a:p>
        </p:txBody>
      </p:sp>
      <p:sp>
        <p:nvSpPr>
          <p:cNvPr id="226" name="PERSISTENCE"/>
          <p:cNvSpPr/>
          <p:nvPr/>
        </p:nvSpPr>
        <p:spPr>
          <a:xfrm>
            <a:off x="12177717" y="9483147"/>
            <a:ext cx="3299557" cy="352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3"/>
          </a:solidFill>
          <a:ln w="1270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PERSISTENCE</a:t>
            </a:r>
          </a:p>
        </p:txBody>
      </p:sp>
      <p:sp>
        <p:nvSpPr>
          <p:cNvPr id="227" name="PAYMENT GATEWAY"/>
          <p:cNvSpPr/>
          <p:nvPr/>
        </p:nvSpPr>
        <p:spPr>
          <a:xfrm>
            <a:off x="7198954" y="6863635"/>
            <a:ext cx="3299558" cy="3522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3"/>
          </a:solidFill>
          <a:ln w="1270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t>PAYMENT</a:t>
            </a:r>
            <a:br/>
            <a:r>
              <a:t>GATEWAY</a:t>
            </a:r>
          </a:p>
        </p:txBody>
      </p:sp>
      <p:sp>
        <p:nvSpPr>
          <p:cNvPr id="228" name="Hexagonal Architecture"/>
          <p:cNvSpPr txBox="1"/>
          <p:nvPr/>
        </p:nvSpPr>
        <p:spPr>
          <a:xfrm>
            <a:off x="4231977" y="1981200"/>
            <a:ext cx="16247996" cy="227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>
              <a:defRPr b="0" sz="10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Hexagonal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ORE"/>
          <p:cNvSpPr/>
          <p:nvPr/>
        </p:nvSpPr>
        <p:spPr>
          <a:xfrm>
            <a:off x="9186068" y="4921563"/>
            <a:ext cx="6011864" cy="6417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127000">
            <a:solidFill>
              <a:srgbClr val="01A2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4000"/>
            </a:lvl1pPr>
          </a:lstStyle>
          <a:p>
            <a:pPr/>
            <a:r>
              <a:t>CORE</a:t>
            </a:r>
          </a:p>
        </p:txBody>
      </p:sp>
      <p:sp>
        <p:nvSpPr>
          <p:cNvPr id="231" name="Shape"/>
          <p:cNvSpPr/>
          <p:nvPr/>
        </p:nvSpPr>
        <p:spPr>
          <a:xfrm rot="5400000">
            <a:off x="15215378" y="7185623"/>
            <a:ext cx="1050558" cy="1889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4" h="21597" fill="norm" stroke="1" extrusionOk="0">
                <a:moveTo>
                  <a:pt x="5749" y="0"/>
                </a:moveTo>
                <a:cubicBezTo>
                  <a:pt x="4762" y="283"/>
                  <a:pt x="3835" y="662"/>
                  <a:pt x="3014" y="1141"/>
                </a:cubicBezTo>
                <a:cubicBezTo>
                  <a:pt x="1003" y="2314"/>
                  <a:pt x="0" y="3849"/>
                  <a:pt x="0" y="5387"/>
                </a:cubicBezTo>
                <a:cubicBezTo>
                  <a:pt x="0" y="6924"/>
                  <a:pt x="1003" y="8460"/>
                  <a:pt x="3014" y="9633"/>
                </a:cubicBezTo>
                <a:cubicBezTo>
                  <a:pt x="4377" y="10428"/>
                  <a:pt x="6039" y="10932"/>
                  <a:pt x="7781" y="11188"/>
                </a:cubicBezTo>
                <a:cubicBezTo>
                  <a:pt x="7729" y="11328"/>
                  <a:pt x="7713" y="11475"/>
                  <a:pt x="7713" y="11732"/>
                </a:cubicBezTo>
                <a:lnTo>
                  <a:pt x="7713" y="18925"/>
                </a:lnTo>
                <a:cubicBezTo>
                  <a:pt x="7713" y="19136"/>
                  <a:pt x="7745" y="19235"/>
                  <a:pt x="7773" y="19355"/>
                </a:cubicBezTo>
                <a:lnTo>
                  <a:pt x="1532" y="19355"/>
                </a:lnTo>
                <a:cubicBezTo>
                  <a:pt x="1146" y="19355"/>
                  <a:pt x="950" y="19357"/>
                  <a:pt x="745" y="19395"/>
                </a:cubicBezTo>
                <a:cubicBezTo>
                  <a:pt x="521" y="19442"/>
                  <a:pt x="344" y="19545"/>
                  <a:pt x="262" y="19676"/>
                </a:cubicBezTo>
                <a:cubicBezTo>
                  <a:pt x="198" y="19796"/>
                  <a:pt x="203" y="19908"/>
                  <a:pt x="203" y="20130"/>
                </a:cubicBezTo>
                <a:lnTo>
                  <a:pt x="203" y="20826"/>
                </a:lnTo>
                <a:cubicBezTo>
                  <a:pt x="203" y="21047"/>
                  <a:pt x="198" y="21162"/>
                  <a:pt x="262" y="21281"/>
                </a:cubicBezTo>
                <a:cubicBezTo>
                  <a:pt x="344" y="21412"/>
                  <a:pt x="521" y="21514"/>
                  <a:pt x="745" y="21562"/>
                </a:cubicBezTo>
                <a:cubicBezTo>
                  <a:pt x="950" y="21600"/>
                  <a:pt x="1144" y="21597"/>
                  <a:pt x="1524" y="21597"/>
                </a:cubicBezTo>
                <a:lnTo>
                  <a:pt x="19059" y="21597"/>
                </a:lnTo>
                <a:cubicBezTo>
                  <a:pt x="19445" y="21597"/>
                  <a:pt x="19641" y="21600"/>
                  <a:pt x="19846" y="21562"/>
                </a:cubicBezTo>
                <a:cubicBezTo>
                  <a:pt x="20071" y="21514"/>
                  <a:pt x="20247" y="21412"/>
                  <a:pt x="20329" y="21281"/>
                </a:cubicBezTo>
                <a:cubicBezTo>
                  <a:pt x="20394" y="21161"/>
                  <a:pt x="20397" y="21048"/>
                  <a:pt x="20397" y="20826"/>
                </a:cubicBezTo>
                <a:lnTo>
                  <a:pt x="20397" y="20135"/>
                </a:lnTo>
                <a:cubicBezTo>
                  <a:pt x="20397" y="19910"/>
                  <a:pt x="20394" y="19796"/>
                  <a:pt x="20329" y="19676"/>
                </a:cubicBezTo>
                <a:cubicBezTo>
                  <a:pt x="20247" y="19545"/>
                  <a:pt x="20071" y="19442"/>
                  <a:pt x="19846" y="19395"/>
                </a:cubicBezTo>
                <a:cubicBezTo>
                  <a:pt x="19641" y="19357"/>
                  <a:pt x="19448" y="19355"/>
                  <a:pt x="19067" y="19355"/>
                </a:cubicBezTo>
                <a:lnTo>
                  <a:pt x="12827" y="19355"/>
                </a:lnTo>
                <a:cubicBezTo>
                  <a:pt x="12852" y="19237"/>
                  <a:pt x="12887" y="19141"/>
                  <a:pt x="12886" y="18935"/>
                </a:cubicBezTo>
                <a:lnTo>
                  <a:pt x="12886" y="11736"/>
                </a:lnTo>
                <a:cubicBezTo>
                  <a:pt x="12886" y="11475"/>
                  <a:pt x="12871" y="11328"/>
                  <a:pt x="12819" y="11188"/>
                </a:cubicBezTo>
                <a:cubicBezTo>
                  <a:pt x="14559" y="10932"/>
                  <a:pt x="16215" y="10427"/>
                  <a:pt x="17577" y="9633"/>
                </a:cubicBezTo>
                <a:cubicBezTo>
                  <a:pt x="21600" y="7287"/>
                  <a:pt x="21600" y="3487"/>
                  <a:pt x="17577" y="1141"/>
                </a:cubicBezTo>
                <a:cubicBezTo>
                  <a:pt x="16757" y="662"/>
                  <a:pt x="15837" y="283"/>
                  <a:pt x="14851" y="0"/>
                </a:cubicBezTo>
                <a:lnTo>
                  <a:pt x="14851" y="1501"/>
                </a:lnTo>
                <a:cubicBezTo>
                  <a:pt x="14851" y="2134"/>
                  <a:pt x="14846" y="2459"/>
                  <a:pt x="14673" y="2800"/>
                </a:cubicBezTo>
                <a:cubicBezTo>
                  <a:pt x="14683" y="2805"/>
                  <a:pt x="14689" y="2814"/>
                  <a:pt x="14698" y="2819"/>
                </a:cubicBezTo>
                <a:cubicBezTo>
                  <a:pt x="17131" y="4238"/>
                  <a:pt x="17131" y="6536"/>
                  <a:pt x="14698" y="7954"/>
                </a:cubicBezTo>
                <a:cubicBezTo>
                  <a:pt x="13482" y="8664"/>
                  <a:pt x="11898" y="9021"/>
                  <a:pt x="10304" y="9021"/>
                </a:cubicBezTo>
                <a:cubicBezTo>
                  <a:pt x="8710" y="9021"/>
                  <a:pt x="7109" y="8664"/>
                  <a:pt x="5893" y="7954"/>
                </a:cubicBezTo>
                <a:cubicBezTo>
                  <a:pt x="3460" y="6536"/>
                  <a:pt x="3460" y="4238"/>
                  <a:pt x="5893" y="2819"/>
                </a:cubicBezTo>
                <a:cubicBezTo>
                  <a:pt x="5903" y="2814"/>
                  <a:pt x="5917" y="2805"/>
                  <a:pt x="5927" y="2800"/>
                </a:cubicBezTo>
                <a:cubicBezTo>
                  <a:pt x="5754" y="2459"/>
                  <a:pt x="5749" y="2129"/>
                  <a:pt x="5749" y="1486"/>
                </a:cubicBezTo>
                <a:lnTo>
                  <a:pt x="5749" y="0"/>
                </a:lnTo>
                <a:close/>
              </a:path>
            </a:pathLst>
          </a:custGeom>
          <a:solidFill>
            <a:schemeClr val="accent3"/>
          </a:solidFill>
          <a:ln w="50800">
            <a:solidFill>
              <a:schemeClr val="accent1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35" name="Group"/>
          <p:cNvGrpSpPr/>
          <p:nvPr/>
        </p:nvGrpSpPr>
        <p:grpSpPr>
          <a:xfrm>
            <a:off x="16086748" y="7351733"/>
            <a:ext cx="5203686" cy="1556963"/>
            <a:chOff x="0" y="0"/>
            <a:chExt cx="5203684" cy="1556961"/>
          </a:xfrm>
        </p:grpSpPr>
        <p:sp>
          <p:nvSpPr>
            <p:cNvPr id="232" name="Circle"/>
            <p:cNvSpPr/>
            <p:nvPr/>
          </p:nvSpPr>
          <p:spPr>
            <a:xfrm>
              <a:off x="0" y="615985"/>
              <a:ext cx="330494" cy="324992"/>
            </a:xfrm>
            <a:prstGeom prst="ellipse">
              <a:avLst/>
            </a:prstGeom>
            <a:solidFill>
              <a:schemeClr val="accent1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" name="Rounded Rectangle"/>
            <p:cNvSpPr/>
            <p:nvPr/>
          </p:nvSpPr>
          <p:spPr>
            <a:xfrm rot="16200000">
              <a:off x="1080788" y="-103178"/>
              <a:ext cx="120017" cy="1763318"/>
            </a:xfrm>
            <a:prstGeom prst="roundRect">
              <a:avLst>
                <a:gd name="adj" fmla="val 28172"/>
              </a:avLst>
            </a:prstGeom>
            <a:solidFill>
              <a:schemeClr val="accent1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" name="Details"/>
            <p:cNvSpPr/>
            <p:nvPr/>
          </p:nvSpPr>
          <p:spPr>
            <a:xfrm>
              <a:off x="2008299" y="0"/>
              <a:ext cx="3195386" cy="1556962"/>
            </a:xfrm>
            <a:prstGeom prst="roundRect">
              <a:avLst>
                <a:gd name="adj" fmla="val 22838"/>
              </a:avLst>
            </a:prstGeom>
            <a:solidFill>
              <a:srgbClr val="929292"/>
            </a:solidFill>
            <a:ln w="63500" cap="flat">
              <a:solidFill>
                <a:srgbClr val="01A2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Details</a:t>
              </a:r>
            </a:p>
          </p:txBody>
        </p:sp>
      </p:grpSp>
      <p:sp>
        <p:nvSpPr>
          <p:cNvPr id="236" name="Primary/Driving Adapters"/>
          <p:cNvSpPr txBox="1"/>
          <p:nvPr/>
        </p:nvSpPr>
        <p:spPr>
          <a:xfrm>
            <a:off x="1105759" y="2305157"/>
            <a:ext cx="5027068" cy="1713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sz="5200"/>
            </a:lvl1pPr>
          </a:lstStyle>
          <a:p>
            <a:pPr/>
            <a:r>
              <a:t>Primary/Driving Adapters</a:t>
            </a:r>
          </a:p>
        </p:txBody>
      </p:sp>
      <p:sp>
        <p:nvSpPr>
          <p:cNvPr id="237" name="PRIMARY ADAPTER"/>
          <p:cNvSpPr/>
          <p:nvPr/>
        </p:nvSpPr>
        <p:spPr>
          <a:xfrm>
            <a:off x="902252" y="7029466"/>
            <a:ext cx="6856376" cy="2201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228" y="0"/>
                </a:moveTo>
                <a:cubicBezTo>
                  <a:pt x="875" y="0"/>
                  <a:pt x="696" y="1"/>
                  <a:pt x="508" y="240"/>
                </a:cubicBezTo>
                <a:cubicBezTo>
                  <a:pt x="300" y="544"/>
                  <a:pt x="137" y="1199"/>
                  <a:pt x="61" y="2033"/>
                </a:cubicBezTo>
                <a:cubicBezTo>
                  <a:pt x="1" y="2794"/>
                  <a:pt x="0" y="3512"/>
                  <a:pt x="0" y="4924"/>
                </a:cubicBezTo>
                <a:lnTo>
                  <a:pt x="0" y="16652"/>
                </a:lnTo>
                <a:cubicBezTo>
                  <a:pt x="0" y="18085"/>
                  <a:pt x="1" y="18801"/>
                  <a:pt x="61" y="19562"/>
                </a:cubicBezTo>
                <a:cubicBezTo>
                  <a:pt x="137" y="20395"/>
                  <a:pt x="300" y="21051"/>
                  <a:pt x="508" y="21354"/>
                </a:cubicBezTo>
                <a:cubicBezTo>
                  <a:pt x="698" y="21595"/>
                  <a:pt x="876" y="21599"/>
                  <a:pt x="1228" y="21599"/>
                </a:cubicBezTo>
                <a:lnTo>
                  <a:pt x="15981" y="21599"/>
                </a:lnTo>
                <a:cubicBezTo>
                  <a:pt x="16338" y="21599"/>
                  <a:pt x="16517" y="21595"/>
                  <a:pt x="16707" y="21354"/>
                </a:cubicBezTo>
                <a:cubicBezTo>
                  <a:pt x="16915" y="21051"/>
                  <a:pt x="17078" y="20395"/>
                  <a:pt x="17154" y="19562"/>
                </a:cubicBezTo>
                <a:cubicBezTo>
                  <a:pt x="17214" y="18801"/>
                  <a:pt x="17214" y="18087"/>
                  <a:pt x="17214" y="16675"/>
                </a:cubicBezTo>
                <a:lnTo>
                  <a:pt x="17214" y="12402"/>
                </a:lnTo>
                <a:lnTo>
                  <a:pt x="18326" y="12402"/>
                </a:lnTo>
                <a:cubicBezTo>
                  <a:pt x="18399" y="12402"/>
                  <a:pt x="18442" y="12398"/>
                  <a:pt x="18481" y="12365"/>
                </a:cubicBezTo>
                <a:cubicBezTo>
                  <a:pt x="18552" y="13446"/>
                  <a:pt x="18692" y="14472"/>
                  <a:pt x="18914" y="15317"/>
                </a:cubicBezTo>
                <a:cubicBezTo>
                  <a:pt x="19568" y="17813"/>
                  <a:pt x="20629" y="17813"/>
                  <a:pt x="21283" y="15317"/>
                </a:cubicBezTo>
                <a:cubicBezTo>
                  <a:pt x="21417" y="14808"/>
                  <a:pt x="21521" y="14234"/>
                  <a:pt x="21600" y="13622"/>
                </a:cubicBezTo>
                <a:lnTo>
                  <a:pt x="21182" y="13622"/>
                </a:lnTo>
                <a:cubicBezTo>
                  <a:pt x="21006" y="13622"/>
                  <a:pt x="20914" y="13618"/>
                  <a:pt x="20819" y="13511"/>
                </a:cubicBezTo>
                <a:cubicBezTo>
                  <a:pt x="20818" y="13517"/>
                  <a:pt x="20816" y="13523"/>
                  <a:pt x="20815" y="13529"/>
                </a:cubicBezTo>
                <a:cubicBezTo>
                  <a:pt x="20419" y="15039"/>
                  <a:pt x="19778" y="15039"/>
                  <a:pt x="19382" y="13529"/>
                </a:cubicBezTo>
                <a:cubicBezTo>
                  <a:pt x="19184" y="12775"/>
                  <a:pt x="19085" y="11789"/>
                  <a:pt x="19085" y="10800"/>
                </a:cubicBezTo>
                <a:cubicBezTo>
                  <a:pt x="19085" y="9810"/>
                  <a:pt x="19184" y="8820"/>
                  <a:pt x="19382" y="8065"/>
                </a:cubicBezTo>
                <a:cubicBezTo>
                  <a:pt x="19778" y="6556"/>
                  <a:pt x="20419" y="6556"/>
                  <a:pt x="20815" y="8065"/>
                </a:cubicBezTo>
                <a:cubicBezTo>
                  <a:pt x="20816" y="8071"/>
                  <a:pt x="20818" y="8077"/>
                  <a:pt x="20819" y="8084"/>
                </a:cubicBezTo>
                <a:cubicBezTo>
                  <a:pt x="20914" y="7976"/>
                  <a:pt x="21007" y="7973"/>
                  <a:pt x="21187" y="7973"/>
                </a:cubicBezTo>
                <a:lnTo>
                  <a:pt x="21600" y="7973"/>
                </a:lnTo>
                <a:cubicBezTo>
                  <a:pt x="21521" y="7360"/>
                  <a:pt x="21417" y="6787"/>
                  <a:pt x="21283" y="6277"/>
                </a:cubicBezTo>
                <a:cubicBezTo>
                  <a:pt x="20956" y="5029"/>
                  <a:pt x="20527" y="4407"/>
                  <a:pt x="20098" y="4407"/>
                </a:cubicBezTo>
                <a:cubicBezTo>
                  <a:pt x="19670" y="4407"/>
                  <a:pt x="19241" y="5029"/>
                  <a:pt x="18914" y="6277"/>
                </a:cubicBezTo>
                <a:cubicBezTo>
                  <a:pt x="18692" y="7123"/>
                  <a:pt x="18552" y="8153"/>
                  <a:pt x="18481" y="9234"/>
                </a:cubicBezTo>
                <a:cubicBezTo>
                  <a:pt x="18442" y="9202"/>
                  <a:pt x="18400" y="9192"/>
                  <a:pt x="18329" y="9192"/>
                </a:cubicBezTo>
                <a:lnTo>
                  <a:pt x="17214" y="9192"/>
                </a:lnTo>
                <a:lnTo>
                  <a:pt x="17214" y="4943"/>
                </a:lnTo>
                <a:cubicBezTo>
                  <a:pt x="17214" y="3509"/>
                  <a:pt x="17214" y="2794"/>
                  <a:pt x="17154" y="2033"/>
                </a:cubicBezTo>
                <a:cubicBezTo>
                  <a:pt x="17078" y="1199"/>
                  <a:pt x="16915" y="544"/>
                  <a:pt x="16707" y="240"/>
                </a:cubicBezTo>
                <a:cubicBezTo>
                  <a:pt x="16517" y="-1"/>
                  <a:pt x="16338" y="0"/>
                  <a:pt x="15986" y="0"/>
                </a:cubicBezTo>
                <a:lnTo>
                  <a:pt x="1233" y="0"/>
                </a:lnTo>
                <a:lnTo>
                  <a:pt x="1228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PRIMARY ADAPTER</a:t>
            </a:r>
          </a:p>
        </p:txBody>
      </p:sp>
      <p:sp>
        <p:nvSpPr>
          <p:cNvPr id="238" name="Use Case"/>
          <p:cNvSpPr txBox="1"/>
          <p:nvPr/>
        </p:nvSpPr>
        <p:spPr>
          <a:xfrm>
            <a:off x="6472287" y="5930805"/>
            <a:ext cx="2434305" cy="7147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/>
            </a:lvl1pPr>
          </a:lstStyle>
          <a:p>
            <a:pPr/>
            <a:r>
              <a:t>Use Case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7111726" y="7309770"/>
            <a:ext cx="2447447" cy="1640888"/>
            <a:chOff x="0" y="0"/>
            <a:chExt cx="2447445" cy="1640886"/>
          </a:xfrm>
        </p:grpSpPr>
        <p:sp>
          <p:nvSpPr>
            <p:cNvPr id="239" name="Circle"/>
            <p:cNvSpPr/>
            <p:nvPr/>
          </p:nvSpPr>
          <p:spPr>
            <a:xfrm rot="16198412">
              <a:off x="-3818" y="588521"/>
              <a:ext cx="471697" cy="463844"/>
            </a:xfrm>
            <a:prstGeom prst="ellipse">
              <a:avLst/>
            </a:prstGeom>
            <a:solidFill>
              <a:schemeClr val="accent1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0" name="Rounded Rectangle"/>
            <p:cNvSpPr/>
            <p:nvPr/>
          </p:nvSpPr>
          <p:spPr>
            <a:xfrm rot="16198412">
              <a:off x="1290222" y="-157118"/>
              <a:ext cx="178034" cy="1954978"/>
            </a:xfrm>
            <a:prstGeom prst="roundRect">
              <a:avLst>
                <a:gd name="adj" fmla="val 28051"/>
              </a:avLst>
            </a:prstGeom>
            <a:solidFill>
              <a:schemeClr val="accent1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1" name="Rounded Rectangle"/>
            <p:cNvSpPr/>
            <p:nvPr/>
          </p:nvSpPr>
          <p:spPr>
            <a:xfrm rot="10800186">
              <a:off x="2271318" y="4"/>
              <a:ext cx="176084" cy="1640879"/>
            </a:xfrm>
            <a:prstGeom prst="roundRect">
              <a:avLst>
                <a:gd name="adj" fmla="val 28051"/>
              </a:avLst>
            </a:prstGeom>
            <a:solidFill>
              <a:schemeClr val="accent1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43" name="Secondary/Driven…"/>
          <p:cNvSpPr txBox="1"/>
          <p:nvPr/>
        </p:nvSpPr>
        <p:spPr>
          <a:xfrm>
            <a:off x="15951277" y="2305157"/>
            <a:ext cx="6642777" cy="1713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>
              <a:defRPr sz="5200"/>
            </a:pPr>
            <a:r>
              <a:t>Secondary/Driven</a:t>
            </a:r>
          </a:p>
          <a:p>
            <a:pPr>
              <a:defRPr sz="5200"/>
            </a:pPr>
            <a:r>
              <a:t>Adapters</a:t>
            </a:r>
          </a:p>
        </p:txBody>
      </p:sp>
      <p:sp>
        <p:nvSpPr>
          <p:cNvPr id="244" name="&lt;I&gt;"/>
          <p:cNvSpPr txBox="1"/>
          <p:nvPr/>
        </p:nvSpPr>
        <p:spPr>
          <a:xfrm>
            <a:off x="9617565" y="7772853"/>
            <a:ext cx="879318" cy="7147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/>
            </a:lvl1pPr>
          </a:lstStyle>
          <a:p>
            <a:pPr/>
            <a:r>
              <a:t>&lt;I&gt;</a:t>
            </a:r>
          </a:p>
        </p:txBody>
      </p:sp>
      <p:sp>
        <p:nvSpPr>
          <p:cNvPr id="245" name="&lt;I&gt;"/>
          <p:cNvSpPr txBox="1"/>
          <p:nvPr/>
        </p:nvSpPr>
        <p:spPr>
          <a:xfrm>
            <a:off x="13843296" y="7772853"/>
            <a:ext cx="879317" cy="7147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/>
            </a:lvl1pPr>
          </a:lstStyle>
          <a:p>
            <a:pPr/>
            <a:r>
              <a:t>&lt;I&gt;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BUSINESS LOGIC"/>
          <p:cNvSpPr/>
          <p:nvPr/>
        </p:nvSpPr>
        <p:spPr>
          <a:xfrm>
            <a:off x="9749403" y="4140408"/>
            <a:ext cx="3914221" cy="4178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0">
            <a:solidFill>
              <a:srgbClr val="01A2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BUSINESS LOGIC</a:t>
            </a:r>
          </a:p>
        </p:txBody>
      </p:sp>
      <p:grpSp>
        <p:nvGrpSpPr>
          <p:cNvPr id="258" name="Group"/>
          <p:cNvGrpSpPr/>
          <p:nvPr/>
        </p:nvGrpSpPr>
        <p:grpSpPr>
          <a:xfrm rot="21189137">
            <a:off x="13678306" y="4787470"/>
            <a:ext cx="9391430" cy="3068249"/>
            <a:chOff x="12257" y="127984"/>
            <a:chExt cx="9391428" cy="3068247"/>
          </a:xfrm>
        </p:grpSpPr>
        <p:grpSp>
          <p:nvGrpSpPr>
            <p:cNvPr id="255" name="Group"/>
            <p:cNvGrpSpPr/>
            <p:nvPr/>
          </p:nvGrpSpPr>
          <p:grpSpPr>
            <a:xfrm rot="406249">
              <a:off x="104349" y="508592"/>
              <a:ext cx="6571977" cy="1951001"/>
              <a:chOff x="-2013" y="129122"/>
              <a:chExt cx="6571975" cy="1950999"/>
            </a:xfrm>
          </p:grpSpPr>
          <p:grpSp>
            <p:nvGrpSpPr>
              <p:cNvPr id="252" name="Group"/>
              <p:cNvGrpSpPr/>
              <p:nvPr/>
            </p:nvGrpSpPr>
            <p:grpSpPr>
              <a:xfrm rot="21600000">
                <a:off x="53197" y="865476"/>
                <a:ext cx="3577922" cy="862160"/>
                <a:chOff x="0" y="0"/>
                <a:chExt cx="3577921" cy="862158"/>
              </a:xfrm>
            </p:grpSpPr>
            <p:grpSp>
              <p:nvGrpSpPr>
                <p:cNvPr id="250" name="Group"/>
                <p:cNvGrpSpPr/>
                <p:nvPr/>
              </p:nvGrpSpPr>
              <p:grpSpPr>
                <a:xfrm rot="21600000">
                  <a:off x="1010172" y="256288"/>
                  <a:ext cx="2567750" cy="330495"/>
                  <a:chOff x="0" y="0"/>
                  <a:chExt cx="2567748" cy="330493"/>
                </a:xfrm>
              </p:grpSpPr>
              <p:sp>
                <p:nvSpPr>
                  <p:cNvPr id="248" name="Circle"/>
                  <p:cNvSpPr/>
                  <p:nvPr/>
                </p:nvSpPr>
                <p:spPr>
                  <a:xfrm rot="16200000">
                    <a:off x="-2752" y="2751"/>
                    <a:ext cx="330494" cy="32499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49" name="Rounded Rectangle"/>
                  <p:cNvSpPr/>
                  <p:nvPr/>
                </p:nvSpPr>
                <p:spPr>
                  <a:xfrm rot="16200000">
                    <a:off x="1368206" y="-980021"/>
                    <a:ext cx="120017" cy="2279069"/>
                  </a:xfrm>
                  <a:prstGeom prst="roundRect">
                    <a:avLst>
                      <a:gd name="adj" fmla="val 28172"/>
                    </a:avLst>
                  </a:prstGeom>
                  <a:solidFill>
                    <a:schemeClr val="accent1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sp>
              <p:nvSpPr>
                <p:cNvPr id="251" name="Shape"/>
                <p:cNvSpPr/>
                <p:nvPr/>
              </p:nvSpPr>
              <p:spPr>
                <a:xfrm rot="5400000">
                  <a:off x="344115" y="-344116"/>
                  <a:ext cx="862160" cy="1550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94" h="21597" fill="norm" stroke="1" extrusionOk="0">
                      <a:moveTo>
                        <a:pt x="5749" y="0"/>
                      </a:moveTo>
                      <a:cubicBezTo>
                        <a:pt x="4762" y="283"/>
                        <a:pt x="3835" y="662"/>
                        <a:pt x="3014" y="1141"/>
                      </a:cubicBezTo>
                      <a:cubicBezTo>
                        <a:pt x="1003" y="2314"/>
                        <a:pt x="0" y="3849"/>
                        <a:pt x="0" y="5387"/>
                      </a:cubicBezTo>
                      <a:cubicBezTo>
                        <a:pt x="0" y="6924"/>
                        <a:pt x="1003" y="8460"/>
                        <a:pt x="3014" y="9633"/>
                      </a:cubicBezTo>
                      <a:cubicBezTo>
                        <a:pt x="4377" y="10428"/>
                        <a:pt x="6039" y="10932"/>
                        <a:pt x="7781" y="11188"/>
                      </a:cubicBezTo>
                      <a:cubicBezTo>
                        <a:pt x="7729" y="11328"/>
                        <a:pt x="7713" y="11475"/>
                        <a:pt x="7713" y="11732"/>
                      </a:cubicBezTo>
                      <a:lnTo>
                        <a:pt x="7713" y="18925"/>
                      </a:lnTo>
                      <a:cubicBezTo>
                        <a:pt x="7713" y="19136"/>
                        <a:pt x="7745" y="19235"/>
                        <a:pt x="7773" y="19355"/>
                      </a:cubicBezTo>
                      <a:lnTo>
                        <a:pt x="1532" y="19355"/>
                      </a:lnTo>
                      <a:cubicBezTo>
                        <a:pt x="1146" y="19355"/>
                        <a:pt x="950" y="19357"/>
                        <a:pt x="745" y="19395"/>
                      </a:cubicBezTo>
                      <a:cubicBezTo>
                        <a:pt x="521" y="19442"/>
                        <a:pt x="344" y="19545"/>
                        <a:pt x="262" y="19676"/>
                      </a:cubicBezTo>
                      <a:cubicBezTo>
                        <a:pt x="198" y="19796"/>
                        <a:pt x="203" y="19908"/>
                        <a:pt x="203" y="20130"/>
                      </a:cubicBezTo>
                      <a:lnTo>
                        <a:pt x="203" y="20826"/>
                      </a:lnTo>
                      <a:cubicBezTo>
                        <a:pt x="203" y="21047"/>
                        <a:pt x="198" y="21162"/>
                        <a:pt x="262" y="21281"/>
                      </a:cubicBezTo>
                      <a:cubicBezTo>
                        <a:pt x="344" y="21412"/>
                        <a:pt x="521" y="21514"/>
                        <a:pt x="745" y="21562"/>
                      </a:cubicBezTo>
                      <a:cubicBezTo>
                        <a:pt x="950" y="21600"/>
                        <a:pt x="1144" y="21597"/>
                        <a:pt x="1524" y="21597"/>
                      </a:cubicBezTo>
                      <a:lnTo>
                        <a:pt x="19059" y="21597"/>
                      </a:lnTo>
                      <a:cubicBezTo>
                        <a:pt x="19445" y="21597"/>
                        <a:pt x="19641" y="21600"/>
                        <a:pt x="19846" y="21562"/>
                      </a:cubicBezTo>
                      <a:cubicBezTo>
                        <a:pt x="20071" y="21514"/>
                        <a:pt x="20247" y="21412"/>
                        <a:pt x="20329" y="21281"/>
                      </a:cubicBezTo>
                      <a:cubicBezTo>
                        <a:pt x="20394" y="21161"/>
                        <a:pt x="20397" y="21048"/>
                        <a:pt x="20397" y="20826"/>
                      </a:cubicBezTo>
                      <a:lnTo>
                        <a:pt x="20397" y="20135"/>
                      </a:lnTo>
                      <a:cubicBezTo>
                        <a:pt x="20397" y="19910"/>
                        <a:pt x="20394" y="19796"/>
                        <a:pt x="20329" y="19676"/>
                      </a:cubicBezTo>
                      <a:cubicBezTo>
                        <a:pt x="20247" y="19545"/>
                        <a:pt x="20071" y="19442"/>
                        <a:pt x="19846" y="19395"/>
                      </a:cubicBezTo>
                      <a:cubicBezTo>
                        <a:pt x="19641" y="19357"/>
                        <a:pt x="19448" y="19355"/>
                        <a:pt x="19067" y="19355"/>
                      </a:cubicBezTo>
                      <a:lnTo>
                        <a:pt x="12827" y="19355"/>
                      </a:lnTo>
                      <a:cubicBezTo>
                        <a:pt x="12852" y="19237"/>
                        <a:pt x="12887" y="19141"/>
                        <a:pt x="12886" y="18935"/>
                      </a:cubicBezTo>
                      <a:lnTo>
                        <a:pt x="12886" y="11736"/>
                      </a:lnTo>
                      <a:cubicBezTo>
                        <a:pt x="12886" y="11475"/>
                        <a:pt x="12871" y="11328"/>
                        <a:pt x="12819" y="11188"/>
                      </a:cubicBezTo>
                      <a:cubicBezTo>
                        <a:pt x="14559" y="10932"/>
                        <a:pt x="16215" y="10427"/>
                        <a:pt x="17577" y="9633"/>
                      </a:cubicBezTo>
                      <a:cubicBezTo>
                        <a:pt x="21600" y="7287"/>
                        <a:pt x="21600" y="3487"/>
                        <a:pt x="17577" y="1141"/>
                      </a:cubicBezTo>
                      <a:cubicBezTo>
                        <a:pt x="16757" y="662"/>
                        <a:pt x="15837" y="283"/>
                        <a:pt x="14851" y="0"/>
                      </a:cubicBezTo>
                      <a:lnTo>
                        <a:pt x="14851" y="1501"/>
                      </a:lnTo>
                      <a:cubicBezTo>
                        <a:pt x="14851" y="2134"/>
                        <a:pt x="14846" y="2459"/>
                        <a:pt x="14673" y="2800"/>
                      </a:cubicBezTo>
                      <a:cubicBezTo>
                        <a:pt x="14683" y="2805"/>
                        <a:pt x="14689" y="2814"/>
                        <a:pt x="14698" y="2819"/>
                      </a:cubicBezTo>
                      <a:cubicBezTo>
                        <a:pt x="17131" y="4238"/>
                        <a:pt x="17131" y="6536"/>
                        <a:pt x="14698" y="7954"/>
                      </a:cubicBezTo>
                      <a:cubicBezTo>
                        <a:pt x="13482" y="8664"/>
                        <a:pt x="11898" y="9021"/>
                        <a:pt x="10304" y="9021"/>
                      </a:cubicBezTo>
                      <a:cubicBezTo>
                        <a:pt x="8710" y="9021"/>
                        <a:pt x="7109" y="8664"/>
                        <a:pt x="5893" y="7954"/>
                      </a:cubicBezTo>
                      <a:cubicBezTo>
                        <a:pt x="3460" y="6536"/>
                        <a:pt x="3460" y="4238"/>
                        <a:pt x="5893" y="2819"/>
                      </a:cubicBezTo>
                      <a:cubicBezTo>
                        <a:pt x="5903" y="2814"/>
                        <a:pt x="5917" y="2805"/>
                        <a:pt x="5927" y="2800"/>
                      </a:cubicBezTo>
                      <a:cubicBezTo>
                        <a:pt x="5754" y="2459"/>
                        <a:pt x="5749" y="2129"/>
                        <a:pt x="5749" y="1486"/>
                      </a:cubicBezTo>
                      <a:lnTo>
                        <a:pt x="57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508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253" name="SQL driver"/>
              <p:cNvSpPr/>
              <p:nvPr/>
            </p:nvSpPr>
            <p:spPr>
              <a:xfrm rot="21600000">
                <a:off x="2777798" y="512990"/>
                <a:ext cx="3792164" cy="1567132"/>
              </a:xfrm>
              <a:prstGeom prst="roundRect">
                <a:avLst>
                  <a:gd name="adj" fmla="val 22838"/>
                </a:avLst>
              </a:prstGeom>
              <a:solidFill>
                <a:srgbClr val="929292"/>
              </a:solidFill>
              <a:ln w="63500" cap="flat">
                <a:solidFill>
                  <a:srgbClr val="01A2F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SQL driver</a:t>
                </a:r>
              </a:p>
            </p:txBody>
          </p:sp>
          <p:sp>
            <p:nvSpPr>
              <p:cNvPr id="254" name="DB Adapter"/>
              <p:cNvSpPr txBox="1"/>
              <p:nvPr/>
            </p:nvSpPr>
            <p:spPr>
              <a:xfrm rot="38357">
                <a:off x="1647" y="144305"/>
                <a:ext cx="2725319" cy="67144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/>
                <a:r>
                  <a:t>DB Adapter</a:t>
                </a:r>
              </a:p>
            </p:txBody>
          </p:sp>
        </p:grpSp>
        <p:sp>
          <p:nvSpPr>
            <p:cNvPr id="256" name="Cylinder"/>
            <p:cNvSpPr/>
            <p:nvPr/>
          </p:nvSpPr>
          <p:spPr>
            <a:xfrm rot="410863">
              <a:off x="7984315" y="1392125"/>
              <a:ext cx="1320856" cy="1731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929292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7" name="Line"/>
            <p:cNvSpPr/>
            <p:nvPr/>
          </p:nvSpPr>
          <p:spPr>
            <a:xfrm>
              <a:off x="6662437" y="2086535"/>
              <a:ext cx="1314800" cy="230099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69" name="Group"/>
          <p:cNvGrpSpPr/>
          <p:nvPr/>
        </p:nvGrpSpPr>
        <p:grpSpPr>
          <a:xfrm rot="21011484">
            <a:off x="13288785" y="1918905"/>
            <a:ext cx="10064626" cy="2782623"/>
            <a:chOff x="0" y="0"/>
            <a:chExt cx="10064625" cy="2782621"/>
          </a:xfrm>
        </p:grpSpPr>
        <p:grpSp>
          <p:nvGrpSpPr>
            <p:cNvPr id="266" name="Group"/>
            <p:cNvGrpSpPr/>
            <p:nvPr/>
          </p:nvGrpSpPr>
          <p:grpSpPr>
            <a:xfrm rot="21236781">
              <a:off x="90402" y="353792"/>
              <a:ext cx="6819262" cy="2075038"/>
              <a:chOff x="0" y="0"/>
              <a:chExt cx="6819260" cy="2075037"/>
            </a:xfrm>
          </p:grpSpPr>
          <p:grpSp>
            <p:nvGrpSpPr>
              <p:cNvPr id="263" name="Group"/>
              <p:cNvGrpSpPr/>
              <p:nvPr/>
            </p:nvGrpSpPr>
            <p:grpSpPr>
              <a:xfrm rot="21600000">
                <a:off x="53197" y="865476"/>
                <a:ext cx="3577922" cy="862160"/>
                <a:chOff x="0" y="0"/>
                <a:chExt cx="3577921" cy="862158"/>
              </a:xfrm>
            </p:grpSpPr>
            <p:grpSp>
              <p:nvGrpSpPr>
                <p:cNvPr id="261" name="Group"/>
                <p:cNvGrpSpPr/>
                <p:nvPr/>
              </p:nvGrpSpPr>
              <p:grpSpPr>
                <a:xfrm rot="21600000">
                  <a:off x="1010172" y="256288"/>
                  <a:ext cx="2567750" cy="330495"/>
                  <a:chOff x="0" y="0"/>
                  <a:chExt cx="2567748" cy="330493"/>
                </a:xfrm>
              </p:grpSpPr>
              <p:sp>
                <p:nvSpPr>
                  <p:cNvPr id="259" name="Circle"/>
                  <p:cNvSpPr/>
                  <p:nvPr/>
                </p:nvSpPr>
                <p:spPr>
                  <a:xfrm rot="16200000">
                    <a:off x="-2752" y="2751"/>
                    <a:ext cx="330494" cy="32499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60" name="Rounded Rectangle"/>
                  <p:cNvSpPr/>
                  <p:nvPr/>
                </p:nvSpPr>
                <p:spPr>
                  <a:xfrm rot="16200000">
                    <a:off x="1368206" y="-980021"/>
                    <a:ext cx="120017" cy="2279069"/>
                  </a:xfrm>
                  <a:prstGeom prst="roundRect">
                    <a:avLst>
                      <a:gd name="adj" fmla="val 28172"/>
                    </a:avLst>
                  </a:prstGeom>
                  <a:solidFill>
                    <a:schemeClr val="accent1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sp>
              <p:nvSpPr>
                <p:cNvPr id="262" name="Shape"/>
                <p:cNvSpPr/>
                <p:nvPr/>
              </p:nvSpPr>
              <p:spPr>
                <a:xfrm rot="5400000">
                  <a:off x="344115" y="-344116"/>
                  <a:ext cx="862160" cy="1550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94" h="21597" fill="norm" stroke="1" extrusionOk="0">
                      <a:moveTo>
                        <a:pt x="5749" y="0"/>
                      </a:moveTo>
                      <a:cubicBezTo>
                        <a:pt x="4762" y="283"/>
                        <a:pt x="3835" y="662"/>
                        <a:pt x="3014" y="1141"/>
                      </a:cubicBezTo>
                      <a:cubicBezTo>
                        <a:pt x="1003" y="2314"/>
                        <a:pt x="0" y="3849"/>
                        <a:pt x="0" y="5387"/>
                      </a:cubicBezTo>
                      <a:cubicBezTo>
                        <a:pt x="0" y="6924"/>
                        <a:pt x="1003" y="8460"/>
                        <a:pt x="3014" y="9633"/>
                      </a:cubicBezTo>
                      <a:cubicBezTo>
                        <a:pt x="4377" y="10428"/>
                        <a:pt x="6039" y="10932"/>
                        <a:pt x="7781" y="11188"/>
                      </a:cubicBezTo>
                      <a:cubicBezTo>
                        <a:pt x="7729" y="11328"/>
                        <a:pt x="7713" y="11475"/>
                        <a:pt x="7713" y="11732"/>
                      </a:cubicBezTo>
                      <a:lnTo>
                        <a:pt x="7713" y="18925"/>
                      </a:lnTo>
                      <a:cubicBezTo>
                        <a:pt x="7713" y="19136"/>
                        <a:pt x="7745" y="19235"/>
                        <a:pt x="7773" y="19355"/>
                      </a:cubicBezTo>
                      <a:lnTo>
                        <a:pt x="1532" y="19355"/>
                      </a:lnTo>
                      <a:cubicBezTo>
                        <a:pt x="1146" y="19355"/>
                        <a:pt x="950" y="19357"/>
                        <a:pt x="745" y="19395"/>
                      </a:cubicBezTo>
                      <a:cubicBezTo>
                        <a:pt x="521" y="19442"/>
                        <a:pt x="344" y="19545"/>
                        <a:pt x="262" y="19676"/>
                      </a:cubicBezTo>
                      <a:cubicBezTo>
                        <a:pt x="198" y="19796"/>
                        <a:pt x="203" y="19908"/>
                        <a:pt x="203" y="20130"/>
                      </a:cubicBezTo>
                      <a:lnTo>
                        <a:pt x="203" y="20826"/>
                      </a:lnTo>
                      <a:cubicBezTo>
                        <a:pt x="203" y="21047"/>
                        <a:pt x="198" y="21162"/>
                        <a:pt x="262" y="21281"/>
                      </a:cubicBezTo>
                      <a:cubicBezTo>
                        <a:pt x="344" y="21412"/>
                        <a:pt x="521" y="21514"/>
                        <a:pt x="745" y="21562"/>
                      </a:cubicBezTo>
                      <a:cubicBezTo>
                        <a:pt x="950" y="21600"/>
                        <a:pt x="1144" y="21597"/>
                        <a:pt x="1524" y="21597"/>
                      </a:cubicBezTo>
                      <a:lnTo>
                        <a:pt x="19059" y="21597"/>
                      </a:lnTo>
                      <a:cubicBezTo>
                        <a:pt x="19445" y="21597"/>
                        <a:pt x="19641" y="21600"/>
                        <a:pt x="19846" y="21562"/>
                      </a:cubicBezTo>
                      <a:cubicBezTo>
                        <a:pt x="20071" y="21514"/>
                        <a:pt x="20247" y="21412"/>
                        <a:pt x="20329" y="21281"/>
                      </a:cubicBezTo>
                      <a:cubicBezTo>
                        <a:pt x="20394" y="21161"/>
                        <a:pt x="20397" y="21048"/>
                        <a:pt x="20397" y="20826"/>
                      </a:cubicBezTo>
                      <a:lnTo>
                        <a:pt x="20397" y="20135"/>
                      </a:lnTo>
                      <a:cubicBezTo>
                        <a:pt x="20397" y="19910"/>
                        <a:pt x="20394" y="19796"/>
                        <a:pt x="20329" y="19676"/>
                      </a:cubicBezTo>
                      <a:cubicBezTo>
                        <a:pt x="20247" y="19545"/>
                        <a:pt x="20071" y="19442"/>
                        <a:pt x="19846" y="19395"/>
                      </a:cubicBezTo>
                      <a:cubicBezTo>
                        <a:pt x="19641" y="19357"/>
                        <a:pt x="19448" y="19355"/>
                        <a:pt x="19067" y="19355"/>
                      </a:cubicBezTo>
                      <a:lnTo>
                        <a:pt x="12827" y="19355"/>
                      </a:lnTo>
                      <a:cubicBezTo>
                        <a:pt x="12852" y="19237"/>
                        <a:pt x="12887" y="19141"/>
                        <a:pt x="12886" y="18935"/>
                      </a:cubicBezTo>
                      <a:lnTo>
                        <a:pt x="12886" y="11736"/>
                      </a:lnTo>
                      <a:cubicBezTo>
                        <a:pt x="12886" y="11475"/>
                        <a:pt x="12871" y="11328"/>
                        <a:pt x="12819" y="11188"/>
                      </a:cubicBezTo>
                      <a:cubicBezTo>
                        <a:pt x="14559" y="10932"/>
                        <a:pt x="16215" y="10427"/>
                        <a:pt x="17577" y="9633"/>
                      </a:cubicBezTo>
                      <a:cubicBezTo>
                        <a:pt x="21600" y="7287"/>
                        <a:pt x="21600" y="3487"/>
                        <a:pt x="17577" y="1141"/>
                      </a:cubicBezTo>
                      <a:cubicBezTo>
                        <a:pt x="16757" y="662"/>
                        <a:pt x="15837" y="283"/>
                        <a:pt x="14851" y="0"/>
                      </a:cubicBezTo>
                      <a:lnTo>
                        <a:pt x="14851" y="1501"/>
                      </a:lnTo>
                      <a:cubicBezTo>
                        <a:pt x="14851" y="2134"/>
                        <a:pt x="14846" y="2459"/>
                        <a:pt x="14673" y="2800"/>
                      </a:cubicBezTo>
                      <a:cubicBezTo>
                        <a:pt x="14683" y="2805"/>
                        <a:pt x="14689" y="2814"/>
                        <a:pt x="14698" y="2819"/>
                      </a:cubicBezTo>
                      <a:cubicBezTo>
                        <a:pt x="17131" y="4238"/>
                        <a:pt x="17131" y="6536"/>
                        <a:pt x="14698" y="7954"/>
                      </a:cubicBezTo>
                      <a:cubicBezTo>
                        <a:pt x="13482" y="8664"/>
                        <a:pt x="11898" y="9021"/>
                        <a:pt x="10304" y="9021"/>
                      </a:cubicBezTo>
                      <a:cubicBezTo>
                        <a:pt x="8710" y="9021"/>
                        <a:pt x="7109" y="8664"/>
                        <a:pt x="5893" y="7954"/>
                      </a:cubicBezTo>
                      <a:cubicBezTo>
                        <a:pt x="3460" y="6536"/>
                        <a:pt x="3460" y="4238"/>
                        <a:pt x="5893" y="2819"/>
                      </a:cubicBezTo>
                      <a:cubicBezTo>
                        <a:pt x="5903" y="2814"/>
                        <a:pt x="5917" y="2805"/>
                        <a:pt x="5927" y="2800"/>
                      </a:cubicBezTo>
                      <a:cubicBezTo>
                        <a:pt x="5754" y="2459"/>
                        <a:pt x="5749" y="2129"/>
                        <a:pt x="5749" y="1486"/>
                      </a:cubicBezTo>
                      <a:lnTo>
                        <a:pt x="57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508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264" name="Email lib"/>
              <p:cNvSpPr/>
              <p:nvPr/>
            </p:nvSpPr>
            <p:spPr>
              <a:xfrm rot="21600000">
                <a:off x="3623874" y="518075"/>
                <a:ext cx="3195387" cy="1556962"/>
              </a:xfrm>
              <a:prstGeom prst="roundRect">
                <a:avLst>
                  <a:gd name="adj" fmla="val 22838"/>
                </a:avLst>
              </a:prstGeom>
              <a:solidFill>
                <a:srgbClr val="929292"/>
              </a:solidFill>
              <a:ln w="63500" cap="flat">
                <a:solidFill>
                  <a:srgbClr val="01A2F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Email lib</a:t>
                </a:r>
              </a:p>
            </p:txBody>
          </p:sp>
          <p:sp>
            <p:nvSpPr>
              <p:cNvPr id="265" name="Email Adapter"/>
              <p:cNvSpPr txBox="1"/>
              <p:nvPr/>
            </p:nvSpPr>
            <p:spPr>
              <a:xfrm rot="38357">
                <a:off x="3633" y="20081"/>
                <a:ext cx="3603370" cy="67144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/>
                <a:r>
                  <a:t>Email Adapter</a:t>
                </a:r>
              </a:p>
            </p:txBody>
          </p:sp>
        </p:grpSp>
        <p:sp>
          <p:nvSpPr>
            <p:cNvPr id="267" name="Mail"/>
            <p:cNvSpPr/>
            <p:nvPr/>
          </p:nvSpPr>
          <p:spPr>
            <a:xfrm rot="588516">
              <a:off x="8225975" y="906101"/>
              <a:ext cx="1756889" cy="111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rgbClr val="929292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8" name="Line"/>
            <p:cNvSpPr/>
            <p:nvPr/>
          </p:nvSpPr>
          <p:spPr>
            <a:xfrm>
              <a:off x="6950569" y="1276262"/>
              <a:ext cx="1250782" cy="162872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2473449" y="7332900"/>
            <a:ext cx="11031064" cy="3770979"/>
            <a:chOff x="-21077" y="-120235"/>
            <a:chExt cx="11031062" cy="3770978"/>
          </a:xfrm>
        </p:grpSpPr>
        <p:grpSp>
          <p:nvGrpSpPr>
            <p:cNvPr id="278" name="Group"/>
            <p:cNvGrpSpPr/>
            <p:nvPr/>
          </p:nvGrpSpPr>
          <p:grpSpPr>
            <a:xfrm rot="917384">
              <a:off x="114481" y="776786"/>
              <a:ext cx="7068705" cy="1976935"/>
              <a:chOff x="-335398" y="141769"/>
              <a:chExt cx="7068703" cy="1976933"/>
            </a:xfrm>
          </p:grpSpPr>
          <p:sp>
            <p:nvSpPr>
              <p:cNvPr id="270" name="PayPal SDK"/>
              <p:cNvSpPr/>
              <p:nvPr/>
            </p:nvSpPr>
            <p:spPr>
              <a:xfrm>
                <a:off x="3787218" y="395458"/>
                <a:ext cx="2946088" cy="1723245"/>
              </a:xfrm>
              <a:prstGeom prst="roundRect">
                <a:avLst>
                  <a:gd name="adj" fmla="val 20634"/>
                </a:avLst>
              </a:prstGeom>
              <a:solidFill>
                <a:srgbClr val="929292"/>
              </a:solidFill>
              <a:ln w="63500" cap="flat">
                <a:solidFill>
                  <a:srgbClr val="01A2F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PayPal SDK</a:t>
                </a:r>
              </a:p>
            </p:txBody>
          </p:sp>
          <p:grpSp>
            <p:nvGrpSpPr>
              <p:cNvPr id="277" name="Group"/>
              <p:cNvGrpSpPr/>
              <p:nvPr/>
            </p:nvGrpSpPr>
            <p:grpSpPr>
              <a:xfrm>
                <a:off x="-335399" y="141769"/>
                <a:ext cx="4171660" cy="1502842"/>
                <a:chOff x="0" y="0"/>
                <a:chExt cx="4171658" cy="1502841"/>
              </a:xfrm>
            </p:grpSpPr>
            <p:grpSp>
              <p:nvGrpSpPr>
                <p:cNvPr id="275" name="Group"/>
                <p:cNvGrpSpPr/>
                <p:nvPr/>
              </p:nvGrpSpPr>
              <p:grpSpPr>
                <a:xfrm>
                  <a:off x="-1" y="640682"/>
                  <a:ext cx="4116476" cy="862160"/>
                  <a:chOff x="0" y="0"/>
                  <a:chExt cx="4116474" cy="862158"/>
                </a:xfrm>
              </p:grpSpPr>
              <p:grpSp>
                <p:nvGrpSpPr>
                  <p:cNvPr id="273" name="Group"/>
                  <p:cNvGrpSpPr/>
                  <p:nvPr/>
                </p:nvGrpSpPr>
                <p:grpSpPr>
                  <a:xfrm>
                    <a:off x="1010172" y="256288"/>
                    <a:ext cx="3106303" cy="330495"/>
                    <a:chOff x="0" y="0"/>
                    <a:chExt cx="3106302" cy="330493"/>
                  </a:xfrm>
                </p:grpSpPr>
                <p:sp>
                  <p:nvSpPr>
                    <p:cNvPr id="271" name="Circle"/>
                    <p:cNvSpPr/>
                    <p:nvPr/>
                  </p:nvSpPr>
                  <p:spPr>
                    <a:xfrm rot="16200000">
                      <a:off x="-2752" y="2751"/>
                      <a:ext cx="330494" cy="324991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b="0"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72" name="Rounded Rectangle"/>
                    <p:cNvSpPr/>
                    <p:nvPr/>
                  </p:nvSpPr>
                  <p:spPr>
                    <a:xfrm rot="16200000">
                      <a:off x="1637483" y="-1249298"/>
                      <a:ext cx="120017" cy="2817623"/>
                    </a:xfrm>
                    <a:prstGeom prst="roundRect">
                      <a:avLst>
                        <a:gd name="adj" fmla="val 28172"/>
                      </a:avLst>
                    </a:prstGeom>
                    <a:solidFill>
                      <a:schemeClr val="accent1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b="0"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</p:grpSp>
              <p:sp>
                <p:nvSpPr>
                  <p:cNvPr id="274" name="Shape"/>
                  <p:cNvSpPr/>
                  <p:nvPr/>
                </p:nvSpPr>
                <p:spPr>
                  <a:xfrm rot="5400000">
                    <a:off x="344115" y="-344116"/>
                    <a:ext cx="862160" cy="155039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594" h="21597" fill="norm" stroke="1" extrusionOk="0">
                        <a:moveTo>
                          <a:pt x="5749" y="0"/>
                        </a:moveTo>
                        <a:cubicBezTo>
                          <a:pt x="4762" y="283"/>
                          <a:pt x="3835" y="662"/>
                          <a:pt x="3014" y="1141"/>
                        </a:cubicBezTo>
                        <a:cubicBezTo>
                          <a:pt x="1003" y="2314"/>
                          <a:pt x="0" y="3849"/>
                          <a:pt x="0" y="5387"/>
                        </a:cubicBezTo>
                        <a:cubicBezTo>
                          <a:pt x="0" y="6924"/>
                          <a:pt x="1003" y="8460"/>
                          <a:pt x="3014" y="9633"/>
                        </a:cubicBezTo>
                        <a:cubicBezTo>
                          <a:pt x="4377" y="10428"/>
                          <a:pt x="6039" y="10932"/>
                          <a:pt x="7781" y="11188"/>
                        </a:cubicBezTo>
                        <a:cubicBezTo>
                          <a:pt x="7729" y="11328"/>
                          <a:pt x="7713" y="11475"/>
                          <a:pt x="7713" y="11732"/>
                        </a:cubicBezTo>
                        <a:lnTo>
                          <a:pt x="7713" y="18925"/>
                        </a:lnTo>
                        <a:cubicBezTo>
                          <a:pt x="7713" y="19136"/>
                          <a:pt x="7745" y="19235"/>
                          <a:pt x="7773" y="19355"/>
                        </a:cubicBezTo>
                        <a:lnTo>
                          <a:pt x="1532" y="19355"/>
                        </a:lnTo>
                        <a:cubicBezTo>
                          <a:pt x="1146" y="19355"/>
                          <a:pt x="950" y="19357"/>
                          <a:pt x="745" y="19395"/>
                        </a:cubicBezTo>
                        <a:cubicBezTo>
                          <a:pt x="521" y="19442"/>
                          <a:pt x="344" y="19545"/>
                          <a:pt x="262" y="19676"/>
                        </a:cubicBezTo>
                        <a:cubicBezTo>
                          <a:pt x="198" y="19796"/>
                          <a:pt x="203" y="19908"/>
                          <a:pt x="203" y="20130"/>
                        </a:cubicBezTo>
                        <a:lnTo>
                          <a:pt x="203" y="20826"/>
                        </a:lnTo>
                        <a:cubicBezTo>
                          <a:pt x="203" y="21047"/>
                          <a:pt x="198" y="21162"/>
                          <a:pt x="262" y="21281"/>
                        </a:cubicBezTo>
                        <a:cubicBezTo>
                          <a:pt x="344" y="21412"/>
                          <a:pt x="521" y="21514"/>
                          <a:pt x="745" y="21562"/>
                        </a:cubicBezTo>
                        <a:cubicBezTo>
                          <a:pt x="950" y="21600"/>
                          <a:pt x="1144" y="21597"/>
                          <a:pt x="1524" y="21597"/>
                        </a:cubicBezTo>
                        <a:lnTo>
                          <a:pt x="19059" y="21597"/>
                        </a:lnTo>
                        <a:cubicBezTo>
                          <a:pt x="19445" y="21597"/>
                          <a:pt x="19641" y="21600"/>
                          <a:pt x="19846" y="21562"/>
                        </a:cubicBezTo>
                        <a:cubicBezTo>
                          <a:pt x="20071" y="21514"/>
                          <a:pt x="20247" y="21412"/>
                          <a:pt x="20329" y="21281"/>
                        </a:cubicBezTo>
                        <a:cubicBezTo>
                          <a:pt x="20394" y="21161"/>
                          <a:pt x="20397" y="21048"/>
                          <a:pt x="20397" y="20826"/>
                        </a:cubicBezTo>
                        <a:lnTo>
                          <a:pt x="20397" y="20135"/>
                        </a:lnTo>
                        <a:cubicBezTo>
                          <a:pt x="20397" y="19910"/>
                          <a:pt x="20394" y="19796"/>
                          <a:pt x="20329" y="19676"/>
                        </a:cubicBezTo>
                        <a:cubicBezTo>
                          <a:pt x="20247" y="19545"/>
                          <a:pt x="20071" y="19442"/>
                          <a:pt x="19846" y="19395"/>
                        </a:cubicBezTo>
                        <a:cubicBezTo>
                          <a:pt x="19641" y="19357"/>
                          <a:pt x="19448" y="19355"/>
                          <a:pt x="19067" y="19355"/>
                        </a:cubicBezTo>
                        <a:lnTo>
                          <a:pt x="12827" y="19355"/>
                        </a:lnTo>
                        <a:cubicBezTo>
                          <a:pt x="12852" y="19237"/>
                          <a:pt x="12887" y="19141"/>
                          <a:pt x="12886" y="18935"/>
                        </a:cubicBezTo>
                        <a:lnTo>
                          <a:pt x="12886" y="11736"/>
                        </a:lnTo>
                        <a:cubicBezTo>
                          <a:pt x="12886" y="11475"/>
                          <a:pt x="12871" y="11328"/>
                          <a:pt x="12819" y="11188"/>
                        </a:cubicBezTo>
                        <a:cubicBezTo>
                          <a:pt x="14559" y="10932"/>
                          <a:pt x="16215" y="10427"/>
                          <a:pt x="17577" y="9633"/>
                        </a:cubicBezTo>
                        <a:cubicBezTo>
                          <a:pt x="21600" y="7287"/>
                          <a:pt x="21600" y="3487"/>
                          <a:pt x="17577" y="1141"/>
                        </a:cubicBezTo>
                        <a:cubicBezTo>
                          <a:pt x="16757" y="662"/>
                          <a:pt x="15837" y="283"/>
                          <a:pt x="14851" y="0"/>
                        </a:cubicBezTo>
                        <a:lnTo>
                          <a:pt x="14851" y="1501"/>
                        </a:lnTo>
                        <a:cubicBezTo>
                          <a:pt x="14851" y="2134"/>
                          <a:pt x="14846" y="2459"/>
                          <a:pt x="14673" y="2800"/>
                        </a:cubicBezTo>
                        <a:cubicBezTo>
                          <a:pt x="14683" y="2805"/>
                          <a:pt x="14689" y="2814"/>
                          <a:pt x="14698" y="2819"/>
                        </a:cubicBezTo>
                        <a:cubicBezTo>
                          <a:pt x="17131" y="4238"/>
                          <a:pt x="17131" y="6536"/>
                          <a:pt x="14698" y="7954"/>
                        </a:cubicBezTo>
                        <a:cubicBezTo>
                          <a:pt x="13482" y="8664"/>
                          <a:pt x="11898" y="9021"/>
                          <a:pt x="10304" y="9021"/>
                        </a:cubicBezTo>
                        <a:cubicBezTo>
                          <a:pt x="8710" y="9021"/>
                          <a:pt x="7109" y="8664"/>
                          <a:pt x="5893" y="7954"/>
                        </a:cubicBezTo>
                        <a:cubicBezTo>
                          <a:pt x="3460" y="6536"/>
                          <a:pt x="3460" y="4238"/>
                          <a:pt x="5893" y="2819"/>
                        </a:cubicBezTo>
                        <a:cubicBezTo>
                          <a:pt x="5903" y="2814"/>
                          <a:pt x="5917" y="2805"/>
                          <a:pt x="5927" y="2800"/>
                        </a:cubicBezTo>
                        <a:cubicBezTo>
                          <a:pt x="5754" y="2459"/>
                          <a:pt x="5749" y="2129"/>
                          <a:pt x="5749" y="1486"/>
                        </a:cubicBezTo>
                        <a:lnTo>
                          <a:pt x="57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50800" cap="flat">
                    <a:solidFill>
                      <a:schemeClr val="accent1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sp>
              <p:nvSpPr>
                <p:cNvPr id="276" name="Payment Adapter"/>
                <p:cNvSpPr txBox="1"/>
                <p:nvPr/>
              </p:nvSpPr>
              <p:spPr>
                <a:xfrm rot="38357">
                  <a:off x="209089" y="22064"/>
                  <a:ext cx="3958948" cy="671445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/>
                  <a:r>
                    <a:t>Payment Adapter</a:t>
                  </a:r>
                </a:p>
              </p:txBody>
            </p:sp>
          </p:grpSp>
        </p:grpSp>
        <p:sp>
          <p:nvSpPr>
            <p:cNvPr id="279" name="Line"/>
            <p:cNvSpPr/>
            <p:nvPr/>
          </p:nvSpPr>
          <p:spPr>
            <a:xfrm>
              <a:off x="7083890" y="2660486"/>
              <a:ext cx="1456072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" name="Cash"/>
            <p:cNvSpPr/>
            <p:nvPr/>
          </p:nvSpPr>
          <p:spPr>
            <a:xfrm>
              <a:off x="8527319" y="2151343"/>
              <a:ext cx="2482666" cy="1018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0071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3019" y="1846"/>
                  </a:moveTo>
                  <a:lnTo>
                    <a:pt x="9380" y="1846"/>
                  </a:lnTo>
                  <a:cubicBezTo>
                    <a:pt x="8379" y="3482"/>
                    <a:pt x="7686" y="6872"/>
                    <a:pt x="7686" y="10802"/>
                  </a:cubicBezTo>
                  <a:cubicBezTo>
                    <a:pt x="7686" y="14732"/>
                    <a:pt x="8379" y="18118"/>
                    <a:pt x="9380" y="19754"/>
                  </a:cubicBezTo>
                  <a:lnTo>
                    <a:pt x="3019" y="19754"/>
                  </a:lnTo>
                  <a:cubicBezTo>
                    <a:pt x="2835" y="16931"/>
                    <a:pt x="1920" y="14704"/>
                    <a:pt x="762" y="14256"/>
                  </a:cubicBezTo>
                  <a:lnTo>
                    <a:pt x="762" y="7344"/>
                  </a:lnTo>
                  <a:cubicBezTo>
                    <a:pt x="1920" y="6896"/>
                    <a:pt x="2835" y="4669"/>
                    <a:pt x="3019" y="1846"/>
                  </a:cubicBezTo>
                  <a:close/>
                  <a:moveTo>
                    <a:pt x="12080" y="1846"/>
                  </a:moveTo>
                  <a:lnTo>
                    <a:pt x="18581" y="1846"/>
                  </a:lnTo>
                  <a:cubicBezTo>
                    <a:pt x="18765" y="4669"/>
                    <a:pt x="19678" y="6896"/>
                    <a:pt x="20836" y="7344"/>
                  </a:cubicBezTo>
                  <a:lnTo>
                    <a:pt x="20836" y="14256"/>
                  </a:lnTo>
                  <a:cubicBezTo>
                    <a:pt x="19678" y="14704"/>
                    <a:pt x="18765" y="16931"/>
                    <a:pt x="18581" y="19754"/>
                  </a:cubicBezTo>
                  <a:lnTo>
                    <a:pt x="12080" y="19754"/>
                  </a:lnTo>
                  <a:cubicBezTo>
                    <a:pt x="13080" y="18118"/>
                    <a:pt x="13772" y="14732"/>
                    <a:pt x="13772" y="10802"/>
                  </a:cubicBezTo>
                  <a:cubicBezTo>
                    <a:pt x="13772" y="6872"/>
                    <a:pt x="13080" y="3482"/>
                    <a:pt x="12080" y="1846"/>
                  </a:cubicBezTo>
                  <a:close/>
                  <a:moveTo>
                    <a:pt x="4544" y="7884"/>
                  </a:moveTo>
                  <a:cubicBezTo>
                    <a:pt x="4232" y="7884"/>
                    <a:pt x="3921" y="8174"/>
                    <a:pt x="3683" y="8754"/>
                  </a:cubicBezTo>
                  <a:cubicBezTo>
                    <a:pt x="3208" y="9913"/>
                    <a:pt x="3208" y="11795"/>
                    <a:pt x="3683" y="12953"/>
                  </a:cubicBezTo>
                  <a:cubicBezTo>
                    <a:pt x="4159" y="14112"/>
                    <a:pt x="4929" y="14112"/>
                    <a:pt x="5404" y="12953"/>
                  </a:cubicBezTo>
                  <a:cubicBezTo>
                    <a:pt x="5880" y="11795"/>
                    <a:pt x="5880" y="9913"/>
                    <a:pt x="5404" y="8754"/>
                  </a:cubicBezTo>
                  <a:cubicBezTo>
                    <a:pt x="5167" y="8174"/>
                    <a:pt x="4855" y="7884"/>
                    <a:pt x="4544" y="7884"/>
                  </a:cubicBezTo>
                  <a:close/>
                  <a:moveTo>
                    <a:pt x="16914" y="7884"/>
                  </a:moveTo>
                  <a:cubicBezTo>
                    <a:pt x="16603" y="7884"/>
                    <a:pt x="16291" y="8174"/>
                    <a:pt x="16054" y="8754"/>
                  </a:cubicBezTo>
                  <a:cubicBezTo>
                    <a:pt x="15578" y="9913"/>
                    <a:pt x="15578" y="11795"/>
                    <a:pt x="16054" y="12953"/>
                  </a:cubicBezTo>
                  <a:cubicBezTo>
                    <a:pt x="16529" y="14112"/>
                    <a:pt x="17301" y="14112"/>
                    <a:pt x="17776" y="12953"/>
                  </a:cubicBezTo>
                  <a:cubicBezTo>
                    <a:pt x="18252" y="11795"/>
                    <a:pt x="18252" y="9913"/>
                    <a:pt x="17776" y="8754"/>
                  </a:cubicBezTo>
                  <a:cubicBezTo>
                    <a:pt x="17539" y="8174"/>
                    <a:pt x="17226" y="7884"/>
                    <a:pt x="16914" y="7884"/>
                  </a:cubicBezTo>
                  <a:close/>
                </a:path>
              </a:pathLst>
            </a:custGeom>
            <a:solidFill>
              <a:srgbClr val="929292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88" name="Group"/>
          <p:cNvGrpSpPr/>
          <p:nvPr/>
        </p:nvGrpSpPr>
        <p:grpSpPr>
          <a:xfrm>
            <a:off x="1379497" y="1577351"/>
            <a:ext cx="9224215" cy="4750877"/>
            <a:chOff x="0" y="0"/>
            <a:chExt cx="9224213" cy="4750875"/>
          </a:xfrm>
        </p:grpSpPr>
        <p:grpSp>
          <p:nvGrpSpPr>
            <p:cNvPr id="286" name="Group"/>
            <p:cNvGrpSpPr/>
            <p:nvPr/>
          </p:nvGrpSpPr>
          <p:grpSpPr>
            <a:xfrm>
              <a:off x="-1" y="-1"/>
              <a:ext cx="8517751" cy="4750877"/>
              <a:chOff x="867656" y="350439"/>
              <a:chExt cx="8517749" cy="4750875"/>
            </a:xfrm>
          </p:grpSpPr>
          <p:grpSp>
            <p:nvGrpSpPr>
              <p:cNvPr id="284" name="Group"/>
              <p:cNvGrpSpPr/>
              <p:nvPr/>
            </p:nvGrpSpPr>
            <p:grpSpPr>
              <a:xfrm rot="1348607">
                <a:off x="7818642" y="3836044"/>
                <a:ext cx="1534897" cy="471697"/>
                <a:chOff x="0" y="0"/>
                <a:chExt cx="1534895" cy="471696"/>
              </a:xfrm>
            </p:grpSpPr>
            <p:sp>
              <p:nvSpPr>
                <p:cNvPr id="282" name="Circle"/>
                <p:cNvSpPr/>
                <p:nvPr/>
              </p:nvSpPr>
              <p:spPr>
                <a:xfrm rot="16200000">
                  <a:off x="-3927" y="3926"/>
                  <a:ext cx="471697" cy="463844"/>
                </a:xfrm>
                <a:prstGeom prst="ellipse">
                  <a:avLst/>
                </a:prstGeom>
                <a:solidFill>
                  <a:schemeClr val="accent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83" name="Rounded Rectangle"/>
                <p:cNvSpPr/>
                <p:nvPr/>
              </p:nvSpPr>
              <p:spPr>
                <a:xfrm rot="16200000">
                  <a:off x="887793" y="-311750"/>
                  <a:ext cx="171294" cy="1122913"/>
                </a:xfrm>
                <a:prstGeom prst="roundRect">
                  <a:avLst>
                    <a:gd name="adj" fmla="val 28172"/>
                  </a:avLst>
                </a:prstGeom>
                <a:solidFill>
                  <a:schemeClr val="accent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285" name="ADMIN VIEWS &amp; CONTROLLERS"/>
              <p:cNvSpPr/>
              <p:nvPr/>
            </p:nvSpPr>
            <p:spPr>
              <a:xfrm rot="1205500">
                <a:off x="1008108" y="1625129"/>
                <a:ext cx="7811274" cy="2201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fill="norm" stroke="1" extrusionOk="0">
                    <a:moveTo>
                      <a:pt x="1228" y="0"/>
                    </a:moveTo>
                    <a:cubicBezTo>
                      <a:pt x="875" y="0"/>
                      <a:pt x="696" y="1"/>
                      <a:pt x="508" y="240"/>
                    </a:cubicBezTo>
                    <a:cubicBezTo>
                      <a:pt x="300" y="544"/>
                      <a:pt x="137" y="1199"/>
                      <a:pt x="61" y="2033"/>
                    </a:cubicBezTo>
                    <a:cubicBezTo>
                      <a:pt x="1" y="2794"/>
                      <a:pt x="0" y="3512"/>
                      <a:pt x="0" y="4924"/>
                    </a:cubicBezTo>
                    <a:lnTo>
                      <a:pt x="0" y="16652"/>
                    </a:lnTo>
                    <a:cubicBezTo>
                      <a:pt x="0" y="18085"/>
                      <a:pt x="1" y="18801"/>
                      <a:pt x="61" y="19562"/>
                    </a:cubicBezTo>
                    <a:cubicBezTo>
                      <a:pt x="137" y="20395"/>
                      <a:pt x="300" y="21051"/>
                      <a:pt x="508" y="21354"/>
                    </a:cubicBezTo>
                    <a:cubicBezTo>
                      <a:pt x="698" y="21595"/>
                      <a:pt x="876" y="21599"/>
                      <a:pt x="1228" y="21599"/>
                    </a:cubicBezTo>
                    <a:lnTo>
                      <a:pt x="15981" y="21599"/>
                    </a:lnTo>
                    <a:cubicBezTo>
                      <a:pt x="16338" y="21599"/>
                      <a:pt x="16517" y="21595"/>
                      <a:pt x="16707" y="21354"/>
                    </a:cubicBezTo>
                    <a:cubicBezTo>
                      <a:pt x="16915" y="21051"/>
                      <a:pt x="17078" y="20395"/>
                      <a:pt x="17154" y="19562"/>
                    </a:cubicBezTo>
                    <a:cubicBezTo>
                      <a:pt x="17214" y="18801"/>
                      <a:pt x="17214" y="18087"/>
                      <a:pt x="17214" y="16675"/>
                    </a:cubicBezTo>
                    <a:lnTo>
                      <a:pt x="17214" y="12402"/>
                    </a:lnTo>
                    <a:lnTo>
                      <a:pt x="18326" y="12402"/>
                    </a:lnTo>
                    <a:cubicBezTo>
                      <a:pt x="18399" y="12402"/>
                      <a:pt x="18442" y="12398"/>
                      <a:pt x="18481" y="12365"/>
                    </a:cubicBezTo>
                    <a:cubicBezTo>
                      <a:pt x="18552" y="13446"/>
                      <a:pt x="18692" y="14472"/>
                      <a:pt x="18914" y="15317"/>
                    </a:cubicBezTo>
                    <a:cubicBezTo>
                      <a:pt x="19568" y="17813"/>
                      <a:pt x="20629" y="17813"/>
                      <a:pt x="21283" y="15317"/>
                    </a:cubicBezTo>
                    <a:cubicBezTo>
                      <a:pt x="21417" y="14808"/>
                      <a:pt x="21521" y="14234"/>
                      <a:pt x="21600" y="13622"/>
                    </a:cubicBezTo>
                    <a:lnTo>
                      <a:pt x="21182" y="13622"/>
                    </a:lnTo>
                    <a:cubicBezTo>
                      <a:pt x="21006" y="13622"/>
                      <a:pt x="20914" y="13618"/>
                      <a:pt x="20819" y="13511"/>
                    </a:cubicBezTo>
                    <a:cubicBezTo>
                      <a:pt x="20818" y="13517"/>
                      <a:pt x="20816" y="13523"/>
                      <a:pt x="20815" y="13529"/>
                    </a:cubicBezTo>
                    <a:cubicBezTo>
                      <a:pt x="20419" y="15039"/>
                      <a:pt x="19778" y="15039"/>
                      <a:pt x="19382" y="13529"/>
                    </a:cubicBezTo>
                    <a:cubicBezTo>
                      <a:pt x="19184" y="12775"/>
                      <a:pt x="19085" y="11789"/>
                      <a:pt x="19085" y="10800"/>
                    </a:cubicBezTo>
                    <a:cubicBezTo>
                      <a:pt x="19085" y="9810"/>
                      <a:pt x="19184" y="8820"/>
                      <a:pt x="19382" y="8065"/>
                    </a:cubicBezTo>
                    <a:cubicBezTo>
                      <a:pt x="19778" y="6556"/>
                      <a:pt x="20419" y="6556"/>
                      <a:pt x="20815" y="8065"/>
                    </a:cubicBezTo>
                    <a:cubicBezTo>
                      <a:pt x="20816" y="8071"/>
                      <a:pt x="20818" y="8077"/>
                      <a:pt x="20819" y="8084"/>
                    </a:cubicBezTo>
                    <a:cubicBezTo>
                      <a:pt x="20914" y="7976"/>
                      <a:pt x="21007" y="7973"/>
                      <a:pt x="21187" y="7973"/>
                    </a:cubicBezTo>
                    <a:lnTo>
                      <a:pt x="21600" y="7973"/>
                    </a:lnTo>
                    <a:cubicBezTo>
                      <a:pt x="21521" y="7360"/>
                      <a:pt x="21417" y="6787"/>
                      <a:pt x="21283" y="6277"/>
                    </a:cubicBezTo>
                    <a:cubicBezTo>
                      <a:pt x="20956" y="5029"/>
                      <a:pt x="20527" y="4407"/>
                      <a:pt x="20098" y="4407"/>
                    </a:cubicBezTo>
                    <a:cubicBezTo>
                      <a:pt x="19670" y="4407"/>
                      <a:pt x="19241" y="5029"/>
                      <a:pt x="18914" y="6277"/>
                    </a:cubicBezTo>
                    <a:cubicBezTo>
                      <a:pt x="18692" y="7123"/>
                      <a:pt x="18552" y="8153"/>
                      <a:pt x="18481" y="9234"/>
                    </a:cubicBezTo>
                    <a:cubicBezTo>
                      <a:pt x="18442" y="9202"/>
                      <a:pt x="18400" y="9192"/>
                      <a:pt x="18329" y="9192"/>
                    </a:cubicBezTo>
                    <a:lnTo>
                      <a:pt x="17214" y="9192"/>
                    </a:lnTo>
                    <a:lnTo>
                      <a:pt x="17214" y="4943"/>
                    </a:lnTo>
                    <a:cubicBezTo>
                      <a:pt x="17214" y="3509"/>
                      <a:pt x="17214" y="2794"/>
                      <a:pt x="17154" y="2033"/>
                    </a:cubicBezTo>
                    <a:cubicBezTo>
                      <a:pt x="17078" y="1199"/>
                      <a:pt x="16915" y="544"/>
                      <a:pt x="16707" y="240"/>
                    </a:cubicBezTo>
                    <a:cubicBezTo>
                      <a:pt x="16517" y="-1"/>
                      <a:pt x="16338" y="0"/>
                      <a:pt x="15986" y="0"/>
                    </a:cubicBezTo>
                    <a:lnTo>
                      <a:pt x="1233" y="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ADMIN VIEWS &amp; CONTROLLERS</a:t>
                </a:r>
              </a:p>
            </p:txBody>
          </p:sp>
        </p:grpSp>
        <p:sp>
          <p:nvSpPr>
            <p:cNvPr id="287" name="Admin Use Case"/>
            <p:cNvSpPr txBox="1"/>
            <p:nvPr/>
          </p:nvSpPr>
          <p:spPr>
            <a:xfrm rot="1238221">
              <a:off x="6099923" y="1805013"/>
              <a:ext cx="3124804" cy="56600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/>
              <a:r>
                <a:t>Admin Use Case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552146" y="5855829"/>
            <a:ext cx="9344017" cy="3808117"/>
            <a:chOff x="0" y="0"/>
            <a:chExt cx="9344015" cy="3808116"/>
          </a:xfrm>
        </p:grpSpPr>
        <p:grpSp>
          <p:nvGrpSpPr>
            <p:cNvPr id="293" name="Group"/>
            <p:cNvGrpSpPr/>
            <p:nvPr/>
          </p:nvGrpSpPr>
          <p:grpSpPr>
            <a:xfrm rot="21441079">
              <a:off x="65554" y="546741"/>
              <a:ext cx="9212907" cy="3050133"/>
              <a:chOff x="400037" y="0"/>
              <a:chExt cx="9212906" cy="3050131"/>
            </a:xfrm>
          </p:grpSpPr>
          <p:grpSp>
            <p:nvGrpSpPr>
              <p:cNvPr id="291" name="Group"/>
              <p:cNvGrpSpPr/>
              <p:nvPr/>
            </p:nvGrpSpPr>
            <p:grpSpPr>
              <a:xfrm rot="21185773">
                <a:off x="8055263" y="869340"/>
                <a:ext cx="1534897" cy="471698"/>
                <a:chOff x="0" y="0"/>
                <a:chExt cx="1534895" cy="471696"/>
              </a:xfrm>
            </p:grpSpPr>
            <p:sp>
              <p:nvSpPr>
                <p:cNvPr id="289" name="Circle"/>
                <p:cNvSpPr/>
                <p:nvPr/>
              </p:nvSpPr>
              <p:spPr>
                <a:xfrm rot="16200000">
                  <a:off x="-3927" y="3926"/>
                  <a:ext cx="471697" cy="463844"/>
                </a:xfrm>
                <a:prstGeom prst="ellipse">
                  <a:avLst/>
                </a:prstGeom>
                <a:solidFill>
                  <a:schemeClr val="accent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90" name="Rounded Rectangle"/>
                <p:cNvSpPr/>
                <p:nvPr/>
              </p:nvSpPr>
              <p:spPr>
                <a:xfrm rot="16200000">
                  <a:off x="887793" y="-311750"/>
                  <a:ext cx="171294" cy="1122913"/>
                </a:xfrm>
                <a:prstGeom prst="roundRect">
                  <a:avLst>
                    <a:gd name="adj" fmla="val 28172"/>
                  </a:avLst>
                </a:prstGeom>
                <a:solidFill>
                  <a:schemeClr val="accent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292" name="CONSUMER VIEWS &amp; CONTROLLERS"/>
              <p:cNvSpPr/>
              <p:nvPr/>
            </p:nvSpPr>
            <p:spPr>
              <a:xfrm rot="21248599">
                <a:off x="490359" y="424317"/>
                <a:ext cx="8429269" cy="2201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fill="norm" stroke="1" extrusionOk="0">
                    <a:moveTo>
                      <a:pt x="1228" y="0"/>
                    </a:moveTo>
                    <a:cubicBezTo>
                      <a:pt x="875" y="0"/>
                      <a:pt x="696" y="1"/>
                      <a:pt x="508" y="240"/>
                    </a:cubicBezTo>
                    <a:cubicBezTo>
                      <a:pt x="300" y="544"/>
                      <a:pt x="137" y="1199"/>
                      <a:pt x="61" y="2033"/>
                    </a:cubicBezTo>
                    <a:cubicBezTo>
                      <a:pt x="1" y="2794"/>
                      <a:pt x="0" y="3512"/>
                      <a:pt x="0" y="4924"/>
                    </a:cubicBezTo>
                    <a:lnTo>
                      <a:pt x="0" y="16652"/>
                    </a:lnTo>
                    <a:cubicBezTo>
                      <a:pt x="0" y="18085"/>
                      <a:pt x="1" y="18801"/>
                      <a:pt x="61" y="19562"/>
                    </a:cubicBezTo>
                    <a:cubicBezTo>
                      <a:pt x="137" y="20395"/>
                      <a:pt x="300" y="21051"/>
                      <a:pt x="508" y="21354"/>
                    </a:cubicBezTo>
                    <a:cubicBezTo>
                      <a:pt x="698" y="21595"/>
                      <a:pt x="876" y="21599"/>
                      <a:pt x="1228" y="21599"/>
                    </a:cubicBezTo>
                    <a:lnTo>
                      <a:pt x="15981" y="21599"/>
                    </a:lnTo>
                    <a:cubicBezTo>
                      <a:pt x="16338" y="21599"/>
                      <a:pt x="16517" y="21595"/>
                      <a:pt x="16707" y="21354"/>
                    </a:cubicBezTo>
                    <a:cubicBezTo>
                      <a:pt x="16915" y="21051"/>
                      <a:pt x="17078" y="20395"/>
                      <a:pt x="17154" y="19562"/>
                    </a:cubicBezTo>
                    <a:cubicBezTo>
                      <a:pt x="17214" y="18801"/>
                      <a:pt x="17214" y="18087"/>
                      <a:pt x="17214" y="16675"/>
                    </a:cubicBezTo>
                    <a:lnTo>
                      <a:pt x="17214" y="12402"/>
                    </a:lnTo>
                    <a:lnTo>
                      <a:pt x="18326" y="12402"/>
                    </a:lnTo>
                    <a:cubicBezTo>
                      <a:pt x="18399" y="12402"/>
                      <a:pt x="18442" y="12398"/>
                      <a:pt x="18481" y="12365"/>
                    </a:cubicBezTo>
                    <a:cubicBezTo>
                      <a:pt x="18552" y="13446"/>
                      <a:pt x="18692" y="14472"/>
                      <a:pt x="18914" y="15317"/>
                    </a:cubicBezTo>
                    <a:cubicBezTo>
                      <a:pt x="19568" y="17813"/>
                      <a:pt x="20629" y="17813"/>
                      <a:pt x="21283" y="15317"/>
                    </a:cubicBezTo>
                    <a:cubicBezTo>
                      <a:pt x="21417" y="14808"/>
                      <a:pt x="21521" y="14234"/>
                      <a:pt x="21600" y="13622"/>
                    </a:cubicBezTo>
                    <a:lnTo>
                      <a:pt x="21182" y="13622"/>
                    </a:lnTo>
                    <a:cubicBezTo>
                      <a:pt x="21006" y="13622"/>
                      <a:pt x="20914" y="13618"/>
                      <a:pt x="20819" y="13511"/>
                    </a:cubicBezTo>
                    <a:cubicBezTo>
                      <a:pt x="20818" y="13517"/>
                      <a:pt x="20816" y="13523"/>
                      <a:pt x="20815" y="13529"/>
                    </a:cubicBezTo>
                    <a:cubicBezTo>
                      <a:pt x="20419" y="15039"/>
                      <a:pt x="19778" y="15039"/>
                      <a:pt x="19382" y="13529"/>
                    </a:cubicBezTo>
                    <a:cubicBezTo>
                      <a:pt x="19184" y="12775"/>
                      <a:pt x="19085" y="11789"/>
                      <a:pt x="19085" y="10800"/>
                    </a:cubicBezTo>
                    <a:cubicBezTo>
                      <a:pt x="19085" y="9810"/>
                      <a:pt x="19184" y="8820"/>
                      <a:pt x="19382" y="8065"/>
                    </a:cubicBezTo>
                    <a:cubicBezTo>
                      <a:pt x="19778" y="6556"/>
                      <a:pt x="20419" y="6556"/>
                      <a:pt x="20815" y="8065"/>
                    </a:cubicBezTo>
                    <a:cubicBezTo>
                      <a:pt x="20816" y="8071"/>
                      <a:pt x="20818" y="8077"/>
                      <a:pt x="20819" y="8084"/>
                    </a:cubicBezTo>
                    <a:cubicBezTo>
                      <a:pt x="20914" y="7976"/>
                      <a:pt x="21007" y="7973"/>
                      <a:pt x="21187" y="7973"/>
                    </a:cubicBezTo>
                    <a:lnTo>
                      <a:pt x="21600" y="7973"/>
                    </a:lnTo>
                    <a:cubicBezTo>
                      <a:pt x="21521" y="7360"/>
                      <a:pt x="21417" y="6787"/>
                      <a:pt x="21283" y="6277"/>
                    </a:cubicBezTo>
                    <a:cubicBezTo>
                      <a:pt x="20956" y="5029"/>
                      <a:pt x="20527" y="4407"/>
                      <a:pt x="20098" y="4407"/>
                    </a:cubicBezTo>
                    <a:cubicBezTo>
                      <a:pt x="19670" y="4407"/>
                      <a:pt x="19241" y="5029"/>
                      <a:pt x="18914" y="6277"/>
                    </a:cubicBezTo>
                    <a:cubicBezTo>
                      <a:pt x="18692" y="7123"/>
                      <a:pt x="18552" y="8153"/>
                      <a:pt x="18481" y="9234"/>
                    </a:cubicBezTo>
                    <a:cubicBezTo>
                      <a:pt x="18442" y="9202"/>
                      <a:pt x="18400" y="9192"/>
                      <a:pt x="18329" y="9192"/>
                    </a:cubicBezTo>
                    <a:lnTo>
                      <a:pt x="17214" y="9192"/>
                    </a:lnTo>
                    <a:lnTo>
                      <a:pt x="17214" y="4943"/>
                    </a:lnTo>
                    <a:cubicBezTo>
                      <a:pt x="17214" y="3509"/>
                      <a:pt x="17214" y="2794"/>
                      <a:pt x="17154" y="2033"/>
                    </a:cubicBezTo>
                    <a:cubicBezTo>
                      <a:pt x="17078" y="1199"/>
                      <a:pt x="16915" y="544"/>
                      <a:pt x="16707" y="240"/>
                    </a:cubicBezTo>
                    <a:cubicBezTo>
                      <a:pt x="16517" y="-1"/>
                      <a:pt x="16338" y="0"/>
                      <a:pt x="15986" y="0"/>
                    </a:cubicBezTo>
                    <a:lnTo>
                      <a:pt x="1233" y="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CONSUMER VIEWS &amp; CONTROLLERS</a:t>
                </a:r>
              </a:p>
            </p:txBody>
          </p:sp>
        </p:grpSp>
        <p:sp>
          <p:nvSpPr>
            <p:cNvPr id="294" name="Consumer Use Case"/>
            <p:cNvSpPr txBox="1"/>
            <p:nvPr/>
          </p:nvSpPr>
          <p:spPr>
            <a:xfrm rot="21437241">
              <a:off x="5017409" y="90675"/>
              <a:ext cx="3845276" cy="56600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/>
              <a:r>
                <a:t>Consumer Use Case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1"/>
      <p:bldP build="whole" bldLvl="1" animBg="1" rev="0" advAuto="0" spid="258" grpId="2"/>
      <p:bldP build="whole" bldLvl="1" animBg="1" rev="0" advAuto="0" spid="281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4506" y="-1367"/>
            <a:ext cx="17114988" cy="1371873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BUSINESS LOGIC"/>
          <p:cNvSpPr/>
          <p:nvPr/>
        </p:nvSpPr>
        <p:spPr>
          <a:xfrm>
            <a:off x="9749403" y="4140408"/>
            <a:ext cx="3914221" cy="4178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0">
            <a:solidFill>
              <a:srgbClr val="01A2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BUSINESS LOGIC</a:t>
            </a:r>
          </a:p>
        </p:txBody>
      </p:sp>
      <p:grpSp>
        <p:nvGrpSpPr>
          <p:cNvPr id="310" name="Group"/>
          <p:cNvGrpSpPr/>
          <p:nvPr/>
        </p:nvGrpSpPr>
        <p:grpSpPr>
          <a:xfrm rot="21189137">
            <a:off x="13678306" y="4787470"/>
            <a:ext cx="9391430" cy="3068249"/>
            <a:chOff x="12257" y="127984"/>
            <a:chExt cx="9391428" cy="3068247"/>
          </a:xfrm>
        </p:grpSpPr>
        <p:grpSp>
          <p:nvGrpSpPr>
            <p:cNvPr id="307" name="Group"/>
            <p:cNvGrpSpPr/>
            <p:nvPr/>
          </p:nvGrpSpPr>
          <p:grpSpPr>
            <a:xfrm rot="406249">
              <a:off x="104349" y="508592"/>
              <a:ext cx="6571977" cy="1951001"/>
              <a:chOff x="-2013" y="129122"/>
              <a:chExt cx="6571975" cy="1950999"/>
            </a:xfrm>
          </p:grpSpPr>
          <p:grpSp>
            <p:nvGrpSpPr>
              <p:cNvPr id="304" name="Group"/>
              <p:cNvGrpSpPr/>
              <p:nvPr/>
            </p:nvGrpSpPr>
            <p:grpSpPr>
              <a:xfrm rot="21600000">
                <a:off x="53197" y="865476"/>
                <a:ext cx="3577922" cy="862160"/>
                <a:chOff x="0" y="0"/>
                <a:chExt cx="3577921" cy="862158"/>
              </a:xfrm>
            </p:grpSpPr>
            <p:grpSp>
              <p:nvGrpSpPr>
                <p:cNvPr id="302" name="Group"/>
                <p:cNvGrpSpPr/>
                <p:nvPr/>
              </p:nvGrpSpPr>
              <p:grpSpPr>
                <a:xfrm rot="21600000">
                  <a:off x="1010172" y="256288"/>
                  <a:ext cx="2567750" cy="330495"/>
                  <a:chOff x="0" y="0"/>
                  <a:chExt cx="2567748" cy="330493"/>
                </a:xfrm>
              </p:grpSpPr>
              <p:sp>
                <p:nvSpPr>
                  <p:cNvPr id="300" name="Circle"/>
                  <p:cNvSpPr/>
                  <p:nvPr/>
                </p:nvSpPr>
                <p:spPr>
                  <a:xfrm rot="16200000">
                    <a:off x="-2752" y="2751"/>
                    <a:ext cx="330494" cy="32499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301" name="Rounded Rectangle"/>
                  <p:cNvSpPr/>
                  <p:nvPr/>
                </p:nvSpPr>
                <p:spPr>
                  <a:xfrm rot="16200000">
                    <a:off x="1368206" y="-980021"/>
                    <a:ext cx="120017" cy="2279069"/>
                  </a:xfrm>
                  <a:prstGeom prst="roundRect">
                    <a:avLst>
                      <a:gd name="adj" fmla="val 28172"/>
                    </a:avLst>
                  </a:prstGeom>
                  <a:solidFill>
                    <a:schemeClr val="accent1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sp>
              <p:nvSpPr>
                <p:cNvPr id="303" name="Shape"/>
                <p:cNvSpPr/>
                <p:nvPr/>
              </p:nvSpPr>
              <p:spPr>
                <a:xfrm rot="5400000">
                  <a:off x="344115" y="-344116"/>
                  <a:ext cx="862160" cy="1550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94" h="21597" fill="norm" stroke="1" extrusionOk="0">
                      <a:moveTo>
                        <a:pt x="5749" y="0"/>
                      </a:moveTo>
                      <a:cubicBezTo>
                        <a:pt x="4762" y="283"/>
                        <a:pt x="3835" y="662"/>
                        <a:pt x="3014" y="1141"/>
                      </a:cubicBezTo>
                      <a:cubicBezTo>
                        <a:pt x="1003" y="2314"/>
                        <a:pt x="0" y="3849"/>
                        <a:pt x="0" y="5387"/>
                      </a:cubicBezTo>
                      <a:cubicBezTo>
                        <a:pt x="0" y="6924"/>
                        <a:pt x="1003" y="8460"/>
                        <a:pt x="3014" y="9633"/>
                      </a:cubicBezTo>
                      <a:cubicBezTo>
                        <a:pt x="4377" y="10428"/>
                        <a:pt x="6039" y="10932"/>
                        <a:pt x="7781" y="11188"/>
                      </a:cubicBezTo>
                      <a:cubicBezTo>
                        <a:pt x="7729" y="11328"/>
                        <a:pt x="7713" y="11475"/>
                        <a:pt x="7713" y="11732"/>
                      </a:cubicBezTo>
                      <a:lnTo>
                        <a:pt x="7713" y="18925"/>
                      </a:lnTo>
                      <a:cubicBezTo>
                        <a:pt x="7713" y="19136"/>
                        <a:pt x="7745" y="19235"/>
                        <a:pt x="7773" y="19355"/>
                      </a:cubicBezTo>
                      <a:lnTo>
                        <a:pt x="1532" y="19355"/>
                      </a:lnTo>
                      <a:cubicBezTo>
                        <a:pt x="1146" y="19355"/>
                        <a:pt x="950" y="19357"/>
                        <a:pt x="745" y="19395"/>
                      </a:cubicBezTo>
                      <a:cubicBezTo>
                        <a:pt x="521" y="19442"/>
                        <a:pt x="344" y="19545"/>
                        <a:pt x="262" y="19676"/>
                      </a:cubicBezTo>
                      <a:cubicBezTo>
                        <a:pt x="198" y="19796"/>
                        <a:pt x="203" y="19908"/>
                        <a:pt x="203" y="20130"/>
                      </a:cubicBezTo>
                      <a:lnTo>
                        <a:pt x="203" y="20826"/>
                      </a:lnTo>
                      <a:cubicBezTo>
                        <a:pt x="203" y="21047"/>
                        <a:pt x="198" y="21162"/>
                        <a:pt x="262" y="21281"/>
                      </a:cubicBezTo>
                      <a:cubicBezTo>
                        <a:pt x="344" y="21412"/>
                        <a:pt x="521" y="21514"/>
                        <a:pt x="745" y="21562"/>
                      </a:cubicBezTo>
                      <a:cubicBezTo>
                        <a:pt x="950" y="21600"/>
                        <a:pt x="1144" y="21597"/>
                        <a:pt x="1524" y="21597"/>
                      </a:cubicBezTo>
                      <a:lnTo>
                        <a:pt x="19059" y="21597"/>
                      </a:lnTo>
                      <a:cubicBezTo>
                        <a:pt x="19445" y="21597"/>
                        <a:pt x="19641" y="21600"/>
                        <a:pt x="19846" y="21562"/>
                      </a:cubicBezTo>
                      <a:cubicBezTo>
                        <a:pt x="20071" y="21514"/>
                        <a:pt x="20247" y="21412"/>
                        <a:pt x="20329" y="21281"/>
                      </a:cubicBezTo>
                      <a:cubicBezTo>
                        <a:pt x="20394" y="21161"/>
                        <a:pt x="20397" y="21048"/>
                        <a:pt x="20397" y="20826"/>
                      </a:cubicBezTo>
                      <a:lnTo>
                        <a:pt x="20397" y="20135"/>
                      </a:lnTo>
                      <a:cubicBezTo>
                        <a:pt x="20397" y="19910"/>
                        <a:pt x="20394" y="19796"/>
                        <a:pt x="20329" y="19676"/>
                      </a:cubicBezTo>
                      <a:cubicBezTo>
                        <a:pt x="20247" y="19545"/>
                        <a:pt x="20071" y="19442"/>
                        <a:pt x="19846" y="19395"/>
                      </a:cubicBezTo>
                      <a:cubicBezTo>
                        <a:pt x="19641" y="19357"/>
                        <a:pt x="19448" y="19355"/>
                        <a:pt x="19067" y="19355"/>
                      </a:cubicBezTo>
                      <a:lnTo>
                        <a:pt x="12827" y="19355"/>
                      </a:lnTo>
                      <a:cubicBezTo>
                        <a:pt x="12852" y="19237"/>
                        <a:pt x="12887" y="19141"/>
                        <a:pt x="12886" y="18935"/>
                      </a:cubicBezTo>
                      <a:lnTo>
                        <a:pt x="12886" y="11736"/>
                      </a:lnTo>
                      <a:cubicBezTo>
                        <a:pt x="12886" y="11475"/>
                        <a:pt x="12871" y="11328"/>
                        <a:pt x="12819" y="11188"/>
                      </a:cubicBezTo>
                      <a:cubicBezTo>
                        <a:pt x="14559" y="10932"/>
                        <a:pt x="16215" y="10427"/>
                        <a:pt x="17577" y="9633"/>
                      </a:cubicBezTo>
                      <a:cubicBezTo>
                        <a:pt x="21600" y="7287"/>
                        <a:pt x="21600" y="3487"/>
                        <a:pt x="17577" y="1141"/>
                      </a:cubicBezTo>
                      <a:cubicBezTo>
                        <a:pt x="16757" y="662"/>
                        <a:pt x="15837" y="283"/>
                        <a:pt x="14851" y="0"/>
                      </a:cubicBezTo>
                      <a:lnTo>
                        <a:pt x="14851" y="1501"/>
                      </a:lnTo>
                      <a:cubicBezTo>
                        <a:pt x="14851" y="2134"/>
                        <a:pt x="14846" y="2459"/>
                        <a:pt x="14673" y="2800"/>
                      </a:cubicBezTo>
                      <a:cubicBezTo>
                        <a:pt x="14683" y="2805"/>
                        <a:pt x="14689" y="2814"/>
                        <a:pt x="14698" y="2819"/>
                      </a:cubicBezTo>
                      <a:cubicBezTo>
                        <a:pt x="17131" y="4238"/>
                        <a:pt x="17131" y="6536"/>
                        <a:pt x="14698" y="7954"/>
                      </a:cubicBezTo>
                      <a:cubicBezTo>
                        <a:pt x="13482" y="8664"/>
                        <a:pt x="11898" y="9021"/>
                        <a:pt x="10304" y="9021"/>
                      </a:cubicBezTo>
                      <a:cubicBezTo>
                        <a:pt x="8710" y="9021"/>
                        <a:pt x="7109" y="8664"/>
                        <a:pt x="5893" y="7954"/>
                      </a:cubicBezTo>
                      <a:cubicBezTo>
                        <a:pt x="3460" y="6536"/>
                        <a:pt x="3460" y="4238"/>
                        <a:pt x="5893" y="2819"/>
                      </a:cubicBezTo>
                      <a:cubicBezTo>
                        <a:pt x="5903" y="2814"/>
                        <a:pt x="5917" y="2805"/>
                        <a:pt x="5927" y="2800"/>
                      </a:cubicBezTo>
                      <a:cubicBezTo>
                        <a:pt x="5754" y="2459"/>
                        <a:pt x="5749" y="2129"/>
                        <a:pt x="5749" y="1486"/>
                      </a:cubicBezTo>
                      <a:lnTo>
                        <a:pt x="57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508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305" name="SQL driver"/>
              <p:cNvSpPr/>
              <p:nvPr/>
            </p:nvSpPr>
            <p:spPr>
              <a:xfrm rot="21600000">
                <a:off x="2777798" y="512990"/>
                <a:ext cx="3792164" cy="1567132"/>
              </a:xfrm>
              <a:prstGeom prst="roundRect">
                <a:avLst>
                  <a:gd name="adj" fmla="val 22838"/>
                </a:avLst>
              </a:prstGeom>
              <a:solidFill>
                <a:srgbClr val="929292"/>
              </a:solidFill>
              <a:ln w="63500" cap="flat">
                <a:solidFill>
                  <a:srgbClr val="01A2F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SQL driver</a:t>
                </a:r>
              </a:p>
            </p:txBody>
          </p:sp>
          <p:sp>
            <p:nvSpPr>
              <p:cNvPr id="306" name="DB Adapter"/>
              <p:cNvSpPr txBox="1"/>
              <p:nvPr/>
            </p:nvSpPr>
            <p:spPr>
              <a:xfrm rot="38357">
                <a:off x="1647" y="144305"/>
                <a:ext cx="2725319" cy="67144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/>
                <a:r>
                  <a:t>DB Adapter</a:t>
                </a:r>
              </a:p>
            </p:txBody>
          </p:sp>
        </p:grpSp>
        <p:sp>
          <p:nvSpPr>
            <p:cNvPr id="308" name="Cylinder"/>
            <p:cNvSpPr/>
            <p:nvPr/>
          </p:nvSpPr>
          <p:spPr>
            <a:xfrm rot="410863">
              <a:off x="7984315" y="1392125"/>
              <a:ext cx="1320856" cy="1731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929292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9" name="Line"/>
            <p:cNvSpPr/>
            <p:nvPr/>
          </p:nvSpPr>
          <p:spPr>
            <a:xfrm>
              <a:off x="6662437" y="2086535"/>
              <a:ext cx="1314800" cy="230099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21" name="Group"/>
          <p:cNvGrpSpPr/>
          <p:nvPr/>
        </p:nvGrpSpPr>
        <p:grpSpPr>
          <a:xfrm rot="21011484">
            <a:off x="13288785" y="1918905"/>
            <a:ext cx="10064626" cy="2782623"/>
            <a:chOff x="0" y="0"/>
            <a:chExt cx="10064625" cy="2782621"/>
          </a:xfrm>
        </p:grpSpPr>
        <p:grpSp>
          <p:nvGrpSpPr>
            <p:cNvPr id="318" name="Group"/>
            <p:cNvGrpSpPr/>
            <p:nvPr/>
          </p:nvGrpSpPr>
          <p:grpSpPr>
            <a:xfrm rot="21236781">
              <a:off x="90402" y="353792"/>
              <a:ext cx="6819262" cy="2075038"/>
              <a:chOff x="0" y="0"/>
              <a:chExt cx="6819260" cy="2075037"/>
            </a:xfrm>
          </p:grpSpPr>
          <p:grpSp>
            <p:nvGrpSpPr>
              <p:cNvPr id="315" name="Group"/>
              <p:cNvGrpSpPr/>
              <p:nvPr/>
            </p:nvGrpSpPr>
            <p:grpSpPr>
              <a:xfrm rot="21600000">
                <a:off x="53197" y="865476"/>
                <a:ext cx="3577922" cy="862160"/>
                <a:chOff x="0" y="0"/>
                <a:chExt cx="3577921" cy="862158"/>
              </a:xfrm>
            </p:grpSpPr>
            <p:grpSp>
              <p:nvGrpSpPr>
                <p:cNvPr id="313" name="Group"/>
                <p:cNvGrpSpPr/>
                <p:nvPr/>
              </p:nvGrpSpPr>
              <p:grpSpPr>
                <a:xfrm rot="21600000">
                  <a:off x="1010172" y="256288"/>
                  <a:ext cx="2567750" cy="330495"/>
                  <a:chOff x="0" y="0"/>
                  <a:chExt cx="2567748" cy="330493"/>
                </a:xfrm>
              </p:grpSpPr>
              <p:sp>
                <p:nvSpPr>
                  <p:cNvPr id="311" name="Circle"/>
                  <p:cNvSpPr/>
                  <p:nvPr/>
                </p:nvSpPr>
                <p:spPr>
                  <a:xfrm rot="16200000">
                    <a:off x="-2752" y="2751"/>
                    <a:ext cx="330494" cy="32499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312" name="Rounded Rectangle"/>
                  <p:cNvSpPr/>
                  <p:nvPr/>
                </p:nvSpPr>
                <p:spPr>
                  <a:xfrm rot="16200000">
                    <a:off x="1368206" y="-980021"/>
                    <a:ext cx="120017" cy="2279069"/>
                  </a:xfrm>
                  <a:prstGeom prst="roundRect">
                    <a:avLst>
                      <a:gd name="adj" fmla="val 28172"/>
                    </a:avLst>
                  </a:prstGeom>
                  <a:solidFill>
                    <a:schemeClr val="accent1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sp>
              <p:nvSpPr>
                <p:cNvPr id="314" name="Shape"/>
                <p:cNvSpPr/>
                <p:nvPr/>
              </p:nvSpPr>
              <p:spPr>
                <a:xfrm rot="5400000">
                  <a:off x="344115" y="-344116"/>
                  <a:ext cx="862160" cy="1550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94" h="21597" fill="norm" stroke="1" extrusionOk="0">
                      <a:moveTo>
                        <a:pt x="5749" y="0"/>
                      </a:moveTo>
                      <a:cubicBezTo>
                        <a:pt x="4762" y="283"/>
                        <a:pt x="3835" y="662"/>
                        <a:pt x="3014" y="1141"/>
                      </a:cubicBezTo>
                      <a:cubicBezTo>
                        <a:pt x="1003" y="2314"/>
                        <a:pt x="0" y="3849"/>
                        <a:pt x="0" y="5387"/>
                      </a:cubicBezTo>
                      <a:cubicBezTo>
                        <a:pt x="0" y="6924"/>
                        <a:pt x="1003" y="8460"/>
                        <a:pt x="3014" y="9633"/>
                      </a:cubicBezTo>
                      <a:cubicBezTo>
                        <a:pt x="4377" y="10428"/>
                        <a:pt x="6039" y="10932"/>
                        <a:pt x="7781" y="11188"/>
                      </a:cubicBezTo>
                      <a:cubicBezTo>
                        <a:pt x="7729" y="11328"/>
                        <a:pt x="7713" y="11475"/>
                        <a:pt x="7713" y="11732"/>
                      </a:cubicBezTo>
                      <a:lnTo>
                        <a:pt x="7713" y="18925"/>
                      </a:lnTo>
                      <a:cubicBezTo>
                        <a:pt x="7713" y="19136"/>
                        <a:pt x="7745" y="19235"/>
                        <a:pt x="7773" y="19355"/>
                      </a:cubicBezTo>
                      <a:lnTo>
                        <a:pt x="1532" y="19355"/>
                      </a:lnTo>
                      <a:cubicBezTo>
                        <a:pt x="1146" y="19355"/>
                        <a:pt x="950" y="19357"/>
                        <a:pt x="745" y="19395"/>
                      </a:cubicBezTo>
                      <a:cubicBezTo>
                        <a:pt x="521" y="19442"/>
                        <a:pt x="344" y="19545"/>
                        <a:pt x="262" y="19676"/>
                      </a:cubicBezTo>
                      <a:cubicBezTo>
                        <a:pt x="198" y="19796"/>
                        <a:pt x="203" y="19908"/>
                        <a:pt x="203" y="20130"/>
                      </a:cubicBezTo>
                      <a:lnTo>
                        <a:pt x="203" y="20826"/>
                      </a:lnTo>
                      <a:cubicBezTo>
                        <a:pt x="203" y="21047"/>
                        <a:pt x="198" y="21162"/>
                        <a:pt x="262" y="21281"/>
                      </a:cubicBezTo>
                      <a:cubicBezTo>
                        <a:pt x="344" y="21412"/>
                        <a:pt x="521" y="21514"/>
                        <a:pt x="745" y="21562"/>
                      </a:cubicBezTo>
                      <a:cubicBezTo>
                        <a:pt x="950" y="21600"/>
                        <a:pt x="1144" y="21597"/>
                        <a:pt x="1524" y="21597"/>
                      </a:cubicBezTo>
                      <a:lnTo>
                        <a:pt x="19059" y="21597"/>
                      </a:lnTo>
                      <a:cubicBezTo>
                        <a:pt x="19445" y="21597"/>
                        <a:pt x="19641" y="21600"/>
                        <a:pt x="19846" y="21562"/>
                      </a:cubicBezTo>
                      <a:cubicBezTo>
                        <a:pt x="20071" y="21514"/>
                        <a:pt x="20247" y="21412"/>
                        <a:pt x="20329" y="21281"/>
                      </a:cubicBezTo>
                      <a:cubicBezTo>
                        <a:pt x="20394" y="21161"/>
                        <a:pt x="20397" y="21048"/>
                        <a:pt x="20397" y="20826"/>
                      </a:cubicBezTo>
                      <a:lnTo>
                        <a:pt x="20397" y="20135"/>
                      </a:lnTo>
                      <a:cubicBezTo>
                        <a:pt x="20397" y="19910"/>
                        <a:pt x="20394" y="19796"/>
                        <a:pt x="20329" y="19676"/>
                      </a:cubicBezTo>
                      <a:cubicBezTo>
                        <a:pt x="20247" y="19545"/>
                        <a:pt x="20071" y="19442"/>
                        <a:pt x="19846" y="19395"/>
                      </a:cubicBezTo>
                      <a:cubicBezTo>
                        <a:pt x="19641" y="19357"/>
                        <a:pt x="19448" y="19355"/>
                        <a:pt x="19067" y="19355"/>
                      </a:cubicBezTo>
                      <a:lnTo>
                        <a:pt x="12827" y="19355"/>
                      </a:lnTo>
                      <a:cubicBezTo>
                        <a:pt x="12852" y="19237"/>
                        <a:pt x="12887" y="19141"/>
                        <a:pt x="12886" y="18935"/>
                      </a:cubicBezTo>
                      <a:lnTo>
                        <a:pt x="12886" y="11736"/>
                      </a:lnTo>
                      <a:cubicBezTo>
                        <a:pt x="12886" y="11475"/>
                        <a:pt x="12871" y="11328"/>
                        <a:pt x="12819" y="11188"/>
                      </a:cubicBezTo>
                      <a:cubicBezTo>
                        <a:pt x="14559" y="10932"/>
                        <a:pt x="16215" y="10427"/>
                        <a:pt x="17577" y="9633"/>
                      </a:cubicBezTo>
                      <a:cubicBezTo>
                        <a:pt x="21600" y="7287"/>
                        <a:pt x="21600" y="3487"/>
                        <a:pt x="17577" y="1141"/>
                      </a:cubicBezTo>
                      <a:cubicBezTo>
                        <a:pt x="16757" y="662"/>
                        <a:pt x="15837" y="283"/>
                        <a:pt x="14851" y="0"/>
                      </a:cubicBezTo>
                      <a:lnTo>
                        <a:pt x="14851" y="1501"/>
                      </a:lnTo>
                      <a:cubicBezTo>
                        <a:pt x="14851" y="2134"/>
                        <a:pt x="14846" y="2459"/>
                        <a:pt x="14673" y="2800"/>
                      </a:cubicBezTo>
                      <a:cubicBezTo>
                        <a:pt x="14683" y="2805"/>
                        <a:pt x="14689" y="2814"/>
                        <a:pt x="14698" y="2819"/>
                      </a:cubicBezTo>
                      <a:cubicBezTo>
                        <a:pt x="17131" y="4238"/>
                        <a:pt x="17131" y="6536"/>
                        <a:pt x="14698" y="7954"/>
                      </a:cubicBezTo>
                      <a:cubicBezTo>
                        <a:pt x="13482" y="8664"/>
                        <a:pt x="11898" y="9021"/>
                        <a:pt x="10304" y="9021"/>
                      </a:cubicBezTo>
                      <a:cubicBezTo>
                        <a:pt x="8710" y="9021"/>
                        <a:pt x="7109" y="8664"/>
                        <a:pt x="5893" y="7954"/>
                      </a:cubicBezTo>
                      <a:cubicBezTo>
                        <a:pt x="3460" y="6536"/>
                        <a:pt x="3460" y="4238"/>
                        <a:pt x="5893" y="2819"/>
                      </a:cubicBezTo>
                      <a:cubicBezTo>
                        <a:pt x="5903" y="2814"/>
                        <a:pt x="5917" y="2805"/>
                        <a:pt x="5927" y="2800"/>
                      </a:cubicBezTo>
                      <a:cubicBezTo>
                        <a:pt x="5754" y="2459"/>
                        <a:pt x="5749" y="2129"/>
                        <a:pt x="5749" y="1486"/>
                      </a:cubicBezTo>
                      <a:lnTo>
                        <a:pt x="57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508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316" name="Email lib"/>
              <p:cNvSpPr/>
              <p:nvPr/>
            </p:nvSpPr>
            <p:spPr>
              <a:xfrm rot="21600000">
                <a:off x="3623874" y="518075"/>
                <a:ext cx="3195387" cy="1556962"/>
              </a:xfrm>
              <a:prstGeom prst="roundRect">
                <a:avLst>
                  <a:gd name="adj" fmla="val 22838"/>
                </a:avLst>
              </a:prstGeom>
              <a:solidFill>
                <a:srgbClr val="929292"/>
              </a:solidFill>
              <a:ln w="63500" cap="flat">
                <a:solidFill>
                  <a:srgbClr val="01A2F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Email lib</a:t>
                </a:r>
              </a:p>
            </p:txBody>
          </p:sp>
          <p:sp>
            <p:nvSpPr>
              <p:cNvPr id="317" name="Email Adapter"/>
              <p:cNvSpPr txBox="1"/>
              <p:nvPr/>
            </p:nvSpPr>
            <p:spPr>
              <a:xfrm rot="38357">
                <a:off x="3633" y="20081"/>
                <a:ext cx="3603370" cy="67144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/>
                <a:r>
                  <a:t>Email Adapter</a:t>
                </a:r>
              </a:p>
            </p:txBody>
          </p:sp>
        </p:grpSp>
        <p:sp>
          <p:nvSpPr>
            <p:cNvPr id="319" name="Mail"/>
            <p:cNvSpPr/>
            <p:nvPr/>
          </p:nvSpPr>
          <p:spPr>
            <a:xfrm rot="588516">
              <a:off x="8225975" y="906101"/>
              <a:ext cx="1756889" cy="111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rgbClr val="929292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0" name="Line"/>
            <p:cNvSpPr/>
            <p:nvPr/>
          </p:nvSpPr>
          <p:spPr>
            <a:xfrm>
              <a:off x="6950569" y="1276262"/>
              <a:ext cx="1250782" cy="162872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33" name="Group"/>
          <p:cNvGrpSpPr/>
          <p:nvPr/>
        </p:nvGrpSpPr>
        <p:grpSpPr>
          <a:xfrm>
            <a:off x="12473449" y="7332900"/>
            <a:ext cx="11031064" cy="3770979"/>
            <a:chOff x="-21077" y="-120235"/>
            <a:chExt cx="11031062" cy="3770978"/>
          </a:xfrm>
        </p:grpSpPr>
        <p:grpSp>
          <p:nvGrpSpPr>
            <p:cNvPr id="330" name="Group"/>
            <p:cNvGrpSpPr/>
            <p:nvPr/>
          </p:nvGrpSpPr>
          <p:grpSpPr>
            <a:xfrm rot="917384">
              <a:off x="114481" y="776786"/>
              <a:ext cx="7068705" cy="1976935"/>
              <a:chOff x="-335398" y="141769"/>
              <a:chExt cx="7068703" cy="1976933"/>
            </a:xfrm>
          </p:grpSpPr>
          <p:sp>
            <p:nvSpPr>
              <p:cNvPr id="322" name="PayPal SDK"/>
              <p:cNvSpPr/>
              <p:nvPr/>
            </p:nvSpPr>
            <p:spPr>
              <a:xfrm>
                <a:off x="3787218" y="395458"/>
                <a:ext cx="2946088" cy="1723245"/>
              </a:xfrm>
              <a:prstGeom prst="roundRect">
                <a:avLst>
                  <a:gd name="adj" fmla="val 20634"/>
                </a:avLst>
              </a:prstGeom>
              <a:solidFill>
                <a:srgbClr val="929292"/>
              </a:solidFill>
              <a:ln w="63500" cap="flat">
                <a:solidFill>
                  <a:srgbClr val="01A2F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PayPal SDK</a:t>
                </a:r>
              </a:p>
            </p:txBody>
          </p:sp>
          <p:grpSp>
            <p:nvGrpSpPr>
              <p:cNvPr id="329" name="Group"/>
              <p:cNvGrpSpPr/>
              <p:nvPr/>
            </p:nvGrpSpPr>
            <p:grpSpPr>
              <a:xfrm>
                <a:off x="-335399" y="141769"/>
                <a:ext cx="4171660" cy="1502842"/>
                <a:chOff x="0" y="0"/>
                <a:chExt cx="4171658" cy="1502841"/>
              </a:xfrm>
            </p:grpSpPr>
            <p:grpSp>
              <p:nvGrpSpPr>
                <p:cNvPr id="327" name="Group"/>
                <p:cNvGrpSpPr/>
                <p:nvPr/>
              </p:nvGrpSpPr>
              <p:grpSpPr>
                <a:xfrm>
                  <a:off x="-1" y="640682"/>
                  <a:ext cx="4116476" cy="862160"/>
                  <a:chOff x="0" y="0"/>
                  <a:chExt cx="4116474" cy="862158"/>
                </a:xfrm>
              </p:grpSpPr>
              <p:grpSp>
                <p:nvGrpSpPr>
                  <p:cNvPr id="325" name="Group"/>
                  <p:cNvGrpSpPr/>
                  <p:nvPr/>
                </p:nvGrpSpPr>
                <p:grpSpPr>
                  <a:xfrm>
                    <a:off x="1010172" y="256288"/>
                    <a:ext cx="3106303" cy="330495"/>
                    <a:chOff x="0" y="0"/>
                    <a:chExt cx="3106302" cy="330493"/>
                  </a:xfrm>
                </p:grpSpPr>
                <p:sp>
                  <p:nvSpPr>
                    <p:cNvPr id="323" name="Circle"/>
                    <p:cNvSpPr/>
                    <p:nvPr/>
                  </p:nvSpPr>
                  <p:spPr>
                    <a:xfrm rot="16200000">
                      <a:off x="-2752" y="2751"/>
                      <a:ext cx="330494" cy="324991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b="0"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324" name="Rounded Rectangle"/>
                    <p:cNvSpPr/>
                    <p:nvPr/>
                  </p:nvSpPr>
                  <p:spPr>
                    <a:xfrm rot="16200000">
                      <a:off x="1637483" y="-1249298"/>
                      <a:ext cx="120017" cy="2817623"/>
                    </a:xfrm>
                    <a:prstGeom prst="roundRect">
                      <a:avLst>
                        <a:gd name="adj" fmla="val 28172"/>
                      </a:avLst>
                    </a:prstGeom>
                    <a:solidFill>
                      <a:schemeClr val="accent1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b="0"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</p:grpSp>
              <p:sp>
                <p:nvSpPr>
                  <p:cNvPr id="326" name="Shape"/>
                  <p:cNvSpPr/>
                  <p:nvPr/>
                </p:nvSpPr>
                <p:spPr>
                  <a:xfrm rot="5400000">
                    <a:off x="344115" y="-344116"/>
                    <a:ext cx="862160" cy="155039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594" h="21597" fill="norm" stroke="1" extrusionOk="0">
                        <a:moveTo>
                          <a:pt x="5749" y="0"/>
                        </a:moveTo>
                        <a:cubicBezTo>
                          <a:pt x="4762" y="283"/>
                          <a:pt x="3835" y="662"/>
                          <a:pt x="3014" y="1141"/>
                        </a:cubicBezTo>
                        <a:cubicBezTo>
                          <a:pt x="1003" y="2314"/>
                          <a:pt x="0" y="3849"/>
                          <a:pt x="0" y="5387"/>
                        </a:cubicBezTo>
                        <a:cubicBezTo>
                          <a:pt x="0" y="6924"/>
                          <a:pt x="1003" y="8460"/>
                          <a:pt x="3014" y="9633"/>
                        </a:cubicBezTo>
                        <a:cubicBezTo>
                          <a:pt x="4377" y="10428"/>
                          <a:pt x="6039" y="10932"/>
                          <a:pt x="7781" y="11188"/>
                        </a:cubicBezTo>
                        <a:cubicBezTo>
                          <a:pt x="7729" y="11328"/>
                          <a:pt x="7713" y="11475"/>
                          <a:pt x="7713" y="11732"/>
                        </a:cubicBezTo>
                        <a:lnTo>
                          <a:pt x="7713" y="18925"/>
                        </a:lnTo>
                        <a:cubicBezTo>
                          <a:pt x="7713" y="19136"/>
                          <a:pt x="7745" y="19235"/>
                          <a:pt x="7773" y="19355"/>
                        </a:cubicBezTo>
                        <a:lnTo>
                          <a:pt x="1532" y="19355"/>
                        </a:lnTo>
                        <a:cubicBezTo>
                          <a:pt x="1146" y="19355"/>
                          <a:pt x="950" y="19357"/>
                          <a:pt x="745" y="19395"/>
                        </a:cubicBezTo>
                        <a:cubicBezTo>
                          <a:pt x="521" y="19442"/>
                          <a:pt x="344" y="19545"/>
                          <a:pt x="262" y="19676"/>
                        </a:cubicBezTo>
                        <a:cubicBezTo>
                          <a:pt x="198" y="19796"/>
                          <a:pt x="203" y="19908"/>
                          <a:pt x="203" y="20130"/>
                        </a:cubicBezTo>
                        <a:lnTo>
                          <a:pt x="203" y="20826"/>
                        </a:lnTo>
                        <a:cubicBezTo>
                          <a:pt x="203" y="21047"/>
                          <a:pt x="198" y="21162"/>
                          <a:pt x="262" y="21281"/>
                        </a:cubicBezTo>
                        <a:cubicBezTo>
                          <a:pt x="344" y="21412"/>
                          <a:pt x="521" y="21514"/>
                          <a:pt x="745" y="21562"/>
                        </a:cubicBezTo>
                        <a:cubicBezTo>
                          <a:pt x="950" y="21600"/>
                          <a:pt x="1144" y="21597"/>
                          <a:pt x="1524" y="21597"/>
                        </a:cubicBezTo>
                        <a:lnTo>
                          <a:pt x="19059" y="21597"/>
                        </a:lnTo>
                        <a:cubicBezTo>
                          <a:pt x="19445" y="21597"/>
                          <a:pt x="19641" y="21600"/>
                          <a:pt x="19846" y="21562"/>
                        </a:cubicBezTo>
                        <a:cubicBezTo>
                          <a:pt x="20071" y="21514"/>
                          <a:pt x="20247" y="21412"/>
                          <a:pt x="20329" y="21281"/>
                        </a:cubicBezTo>
                        <a:cubicBezTo>
                          <a:pt x="20394" y="21161"/>
                          <a:pt x="20397" y="21048"/>
                          <a:pt x="20397" y="20826"/>
                        </a:cubicBezTo>
                        <a:lnTo>
                          <a:pt x="20397" y="20135"/>
                        </a:lnTo>
                        <a:cubicBezTo>
                          <a:pt x="20397" y="19910"/>
                          <a:pt x="20394" y="19796"/>
                          <a:pt x="20329" y="19676"/>
                        </a:cubicBezTo>
                        <a:cubicBezTo>
                          <a:pt x="20247" y="19545"/>
                          <a:pt x="20071" y="19442"/>
                          <a:pt x="19846" y="19395"/>
                        </a:cubicBezTo>
                        <a:cubicBezTo>
                          <a:pt x="19641" y="19357"/>
                          <a:pt x="19448" y="19355"/>
                          <a:pt x="19067" y="19355"/>
                        </a:cubicBezTo>
                        <a:lnTo>
                          <a:pt x="12827" y="19355"/>
                        </a:lnTo>
                        <a:cubicBezTo>
                          <a:pt x="12852" y="19237"/>
                          <a:pt x="12887" y="19141"/>
                          <a:pt x="12886" y="18935"/>
                        </a:cubicBezTo>
                        <a:lnTo>
                          <a:pt x="12886" y="11736"/>
                        </a:lnTo>
                        <a:cubicBezTo>
                          <a:pt x="12886" y="11475"/>
                          <a:pt x="12871" y="11328"/>
                          <a:pt x="12819" y="11188"/>
                        </a:cubicBezTo>
                        <a:cubicBezTo>
                          <a:pt x="14559" y="10932"/>
                          <a:pt x="16215" y="10427"/>
                          <a:pt x="17577" y="9633"/>
                        </a:cubicBezTo>
                        <a:cubicBezTo>
                          <a:pt x="21600" y="7287"/>
                          <a:pt x="21600" y="3487"/>
                          <a:pt x="17577" y="1141"/>
                        </a:cubicBezTo>
                        <a:cubicBezTo>
                          <a:pt x="16757" y="662"/>
                          <a:pt x="15837" y="283"/>
                          <a:pt x="14851" y="0"/>
                        </a:cubicBezTo>
                        <a:lnTo>
                          <a:pt x="14851" y="1501"/>
                        </a:lnTo>
                        <a:cubicBezTo>
                          <a:pt x="14851" y="2134"/>
                          <a:pt x="14846" y="2459"/>
                          <a:pt x="14673" y="2800"/>
                        </a:cubicBezTo>
                        <a:cubicBezTo>
                          <a:pt x="14683" y="2805"/>
                          <a:pt x="14689" y="2814"/>
                          <a:pt x="14698" y="2819"/>
                        </a:cubicBezTo>
                        <a:cubicBezTo>
                          <a:pt x="17131" y="4238"/>
                          <a:pt x="17131" y="6536"/>
                          <a:pt x="14698" y="7954"/>
                        </a:cubicBezTo>
                        <a:cubicBezTo>
                          <a:pt x="13482" y="8664"/>
                          <a:pt x="11898" y="9021"/>
                          <a:pt x="10304" y="9021"/>
                        </a:cubicBezTo>
                        <a:cubicBezTo>
                          <a:pt x="8710" y="9021"/>
                          <a:pt x="7109" y="8664"/>
                          <a:pt x="5893" y="7954"/>
                        </a:cubicBezTo>
                        <a:cubicBezTo>
                          <a:pt x="3460" y="6536"/>
                          <a:pt x="3460" y="4238"/>
                          <a:pt x="5893" y="2819"/>
                        </a:cubicBezTo>
                        <a:cubicBezTo>
                          <a:pt x="5903" y="2814"/>
                          <a:pt x="5917" y="2805"/>
                          <a:pt x="5927" y="2800"/>
                        </a:cubicBezTo>
                        <a:cubicBezTo>
                          <a:pt x="5754" y="2459"/>
                          <a:pt x="5749" y="2129"/>
                          <a:pt x="5749" y="1486"/>
                        </a:cubicBezTo>
                        <a:lnTo>
                          <a:pt x="57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50800" cap="flat">
                    <a:solidFill>
                      <a:schemeClr val="accent1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sp>
              <p:nvSpPr>
                <p:cNvPr id="328" name="Payment Adapter"/>
                <p:cNvSpPr txBox="1"/>
                <p:nvPr/>
              </p:nvSpPr>
              <p:spPr>
                <a:xfrm rot="38357">
                  <a:off x="209089" y="22064"/>
                  <a:ext cx="3958948" cy="671445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/>
                  <a:r>
                    <a:t>Payment Adapter</a:t>
                  </a:r>
                </a:p>
              </p:txBody>
            </p:sp>
          </p:grpSp>
        </p:grpSp>
        <p:sp>
          <p:nvSpPr>
            <p:cNvPr id="331" name="Line"/>
            <p:cNvSpPr/>
            <p:nvPr/>
          </p:nvSpPr>
          <p:spPr>
            <a:xfrm>
              <a:off x="7083890" y="2660486"/>
              <a:ext cx="1456072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2" name="Cash"/>
            <p:cNvSpPr/>
            <p:nvPr/>
          </p:nvSpPr>
          <p:spPr>
            <a:xfrm>
              <a:off x="8527319" y="2151343"/>
              <a:ext cx="2482666" cy="1018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0071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3019" y="1846"/>
                  </a:moveTo>
                  <a:lnTo>
                    <a:pt x="9380" y="1846"/>
                  </a:lnTo>
                  <a:cubicBezTo>
                    <a:pt x="8379" y="3482"/>
                    <a:pt x="7686" y="6872"/>
                    <a:pt x="7686" y="10802"/>
                  </a:cubicBezTo>
                  <a:cubicBezTo>
                    <a:pt x="7686" y="14732"/>
                    <a:pt x="8379" y="18118"/>
                    <a:pt x="9380" y="19754"/>
                  </a:cubicBezTo>
                  <a:lnTo>
                    <a:pt x="3019" y="19754"/>
                  </a:lnTo>
                  <a:cubicBezTo>
                    <a:pt x="2835" y="16931"/>
                    <a:pt x="1920" y="14704"/>
                    <a:pt x="762" y="14256"/>
                  </a:cubicBezTo>
                  <a:lnTo>
                    <a:pt x="762" y="7344"/>
                  </a:lnTo>
                  <a:cubicBezTo>
                    <a:pt x="1920" y="6896"/>
                    <a:pt x="2835" y="4669"/>
                    <a:pt x="3019" y="1846"/>
                  </a:cubicBezTo>
                  <a:close/>
                  <a:moveTo>
                    <a:pt x="12080" y="1846"/>
                  </a:moveTo>
                  <a:lnTo>
                    <a:pt x="18581" y="1846"/>
                  </a:lnTo>
                  <a:cubicBezTo>
                    <a:pt x="18765" y="4669"/>
                    <a:pt x="19678" y="6896"/>
                    <a:pt x="20836" y="7344"/>
                  </a:cubicBezTo>
                  <a:lnTo>
                    <a:pt x="20836" y="14256"/>
                  </a:lnTo>
                  <a:cubicBezTo>
                    <a:pt x="19678" y="14704"/>
                    <a:pt x="18765" y="16931"/>
                    <a:pt x="18581" y="19754"/>
                  </a:cubicBezTo>
                  <a:lnTo>
                    <a:pt x="12080" y="19754"/>
                  </a:lnTo>
                  <a:cubicBezTo>
                    <a:pt x="13080" y="18118"/>
                    <a:pt x="13772" y="14732"/>
                    <a:pt x="13772" y="10802"/>
                  </a:cubicBezTo>
                  <a:cubicBezTo>
                    <a:pt x="13772" y="6872"/>
                    <a:pt x="13080" y="3482"/>
                    <a:pt x="12080" y="1846"/>
                  </a:cubicBezTo>
                  <a:close/>
                  <a:moveTo>
                    <a:pt x="4544" y="7884"/>
                  </a:moveTo>
                  <a:cubicBezTo>
                    <a:pt x="4232" y="7884"/>
                    <a:pt x="3921" y="8174"/>
                    <a:pt x="3683" y="8754"/>
                  </a:cubicBezTo>
                  <a:cubicBezTo>
                    <a:pt x="3208" y="9913"/>
                    <a:pt x="3208" y="11795"/>
                    <a:pt x="3683" y="12953"/>
                  </a:cubicBezTo>
                  <a:cubicBezTo>
                    <a:pt x="4159" y="14112"/>
                    <a:pt x="4929" y="14112"/>
                    <a:pt x="5404" y="12953"/>
                  </a:cubicBezTo>
                  <a:cubicBezTo>
                    <a:pt x="5880" y="11795"/>
                    <a:pt x="5880" y="9913"/>
                    <a:pt x="5404" y="8754"/>
                  </a:cubicBezTo>
                  <a:cubicBezTo>
                    <a:pt x="5167" y="8174"/>
                    <a:pt x="4855" y="7884"/>
                    <a:pt x="4544" y="7884"/>
                  </a:cubicBezTo>
                  <a:close/>
                  <a:moveTo>
                    <a:pt x="16914" y="7884"/>
                  </a:moveTo>
                  <a:cubicBezTo>
                    <a:pt x="16603" y="7884"/>
                    <a:pt x="16291" y="8174"/>
                    <a:pt x="16054" y="8754"/>
                  </a:cubicBezTo>
                  <a:cubicBezTo>
                    <a:pt x="15578" y="9913"/>
                    <a:pt x="15578" y="11795"/>
                    <a:pt x="16054" y="12953"/>
                  </a:cubicBezTo>
                  <a:cubicBezTo>
                    <a:pt x="16529" y="14112"/>
                    <a:pt x="17301" y="14112"/>
                    <a:pt x="17776" y="12953"/>
                  </a:cubicBezTo>
                  <a:cubicBezTo>
                    <a:pt x="18252" y="11795"/>
                    <a:pt x="18252" y="9913"/>
                    <a:pt x="17776" y="8754"/>
                  </a:cubicBezTo>
                  <a:cubicBezTo>
                    <a:pt x="17539" y="8174"/>
                    <a:pt x="17226" y="7884"/>
                    <a:pt x="16914" y="7884"/>
                  </a:cubicBezTo>
                  <a:close/>
                </a:path>
              </a:pathLst>
            </a:custGeom>
            <a:solidFill>
              <a:srgbClr val="929292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13753287" y="5315112"/>
            <a:ext cx="9650799" cy="2089166"/>
            <a:chOff x="0" y="0"/>
            <a:chExt cx="9650797" cy="2089165"/>
          </a:xfrm>
        </p:grpSpPr>
        <p:grpSp>
          <p:nvGrpSpPr>
            <p:cNvPr id="341" name="Group"/>
            <p:cNvGrpSpPr/>
            <p:nvPr/>
          </p:nvGrpSpPr>
          <p:grpSpPr>
            <a:xfrm rot="21595386">
              <a:off x="1326" y="4459"/>
              <a:ext cx="6645566" cy="1980087"/>
              <a:chOff x="-2076" y="130290"/>
              <a:chExt cx="6645565" cy="1980086"/>
            </a:xfrm>
          </p:grpSpPr>
          <p:grpSp>
            <p:nvGrpSpPr>
              <p:cNvPr id="338" name="Group"/>
              <p:cNvGrpSpPr/>
              <p:nvPr/>
            </p:nvGrpSpPr>
            <p:grpSpPr>
              <a:xfrm rot="21600000">
                <a:off x="40454" y="873303"/>
                <a:ext cx="3593558" cy="862847"/>
                <a:chOff x="-12784" y="0"/>
                <a:chExt cx="3593557" cy="862845"/>
              </a:xfrm>
            </p:grpSpPr>
            <p:grpSp>
              <p:nvGrpSpPr>
                <p:cNvPr id="336" name="Group"/>
                <p:cNvGrpSpPr/>
                <p:nvPr/>
              </p:nvGrpSpPr>
              <p:grpSpPr>
                <a:xfrm rot="21600000">
                  <a:off x="1010977" y="258606"/>
                  <a:ext cx="2569796" cy="333483"/>
                  <a:chOff x="0" y="0"/>
                  <a:chExt cx="2569795" cy="333481"/>
                </a:xfrm>
              </p:grpSpPr>
              <p:sp>
                <p:nvSpPr>
                  <p:cNvPr id="334" name="Circle"/>
                  <p:cNvSpPr/>
                  <p:nvPr/>
                </p:nvSpPr>
                <p:spPr>
                  <a:xfrm rot="16200000">
                    <a:off x="-4117" y="4116"/>
                    <a:ext cx="333483" cy="3252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335" name="Rounded Rectangle"/>
                  <p:cNvSpPr/>
                  <p:nvPr/>
                </p:nvSpPr>
                <p:spPr>
                  <a:xfrm rot="16200000">
                    <a:off x="1368802" y="-979487"/>
                    <a:ext cx="121102" cy="2280886"/>
                  </a:xfrm>
                  <a:prstGeom prst="roundRect">
                    <a:avLst>
                      <a:gd name="adj" fmla="val 28172"/>
                    </a:avLst>
                  </a:prstGeom>
                  <a:solidFill>
                    <a:schemeClr val="accent1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b="0"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sp>
              <p:nvSpPr>
                <p:cNvPr id="337" name="Shape"/>
                <p:cNvSpPr/>
                <p:nvPr/>
              </p:nvSpPr>
              <p:spPr>
                <a:xfrm rot="5400000">
                  <a:off x="337997" y="-350783"/>
                  <a:ext cx="862847" cy="1564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94" h="21597" fill="norm" stroke="1" extrusionOk="0">
                      <a:moveTo>
                        <a:pt x="5749" y="0"/>
                      </a:moveTo>
                      <a:cubicBezTo>
                        <a:pt x="4762" y="283"/>
                        <a:pt x="3835" y="662"/>
                        <a:pt x="3014" y="1141"/>
                      </a:cubicBezTo>
                      <a:cubicBezTo>
                        <a:pt x="1003" y="2314"/>
                        <a:pt x="0" y="3849"/>
                        <a:pt x="0" y="5387"/>
                      </a:cubicBezTo>
                      <a:cubicBezTo>
                        <a:pt x="0" y="6924"/>
                        <a:pt x="1003" y="8460"/>
                        <a:pt x="3014" y="9633"/>
                      </a:cubicBezTo>
                      <a:cubicBezTo>
                        <a:pt x="4377" y="10428"/>
                        <a:pt x="6039" y="10932"/>
                        <a:pt x="7781" y="11188"/>
                      </a:cubicBezTo>
                      <a:cubicBezTo>
                        <a:pt x="7729" y="11328"/>
                        <a:pt x="7713" y="11475"/>
                        <a:pt x="7713" y="11732"/>
                      </a:cubicBezTo>
                      <a:lnTo>
                        <a:pt x="7713" y="18925"/>
                      </a:lnTo>
                      <a:cubicBezTo>
                        <a:pt x="7713" y="19136"/>
                        <a:pt x="7745" y="19235"/>
                        <a:pt x="7773" y="19355"/>
                      </a:cubicBezTo>
                      <a:lnTo>
                        <a:pt x="1532" y="19355"/>
                      </a:lnTo>
                      <a:cubicBezTo>
                        <a:pt x="1146" y="19355"/>
                        <a:pt x="950" y="19357"/>
                        <a:pt x="745" y="19395"/>
                      </a:cubicBezTo>
                      <a:cubicBezTo>
                        <a:pt x="521" y="19442"/>
                        <a:pt x="344" y="19545"/>
                        <a:pt x="262" y="19676"/>
                      </a:cubicBezTo>
                      <a:cubicBezTo>
                        <a:pt x="198" y="19796"/>
                        <a:pt x="203" y="19908"/>
                        <a:pt x="203" y="20130"/>
                      </a:cubicBezTo>
                      <a:lnTo>
                        <a:pt x="203" y="20826"/>
                      </a:lnTo>
                      <a:cubicBezTo>
                        <a:pt x="203" y="21047"/>
                        <a:pt x="198" y="21162"/>
                        <a:pt x="262" y="21281"/>
                      </a:cubicBezTo>
                      <a:cubicBezTo>
                        <a:pt x="344" y="21412"/>
                        <a:pt x="521" y="21514"/>
                        <a:pt x="745" y="21562"/>
                      </a:cubicBezTo>
                      <a:cubicBezTo>
                        <a:pt x="950" y="21600"/>
                        <a:pt x="1144" y="21597"/>
                        <a:pt x="1524" y="21597"/>
                      </a:cubicBezTo>
                      <a:lnTo>
                        <a:pt x="19059" y="21597"/>
                      </a:lnTo>
                      <a:cubicBezTo>
                        <a:pt x="19445" y="21597"/>
                        <a:pt x="19641" y="21600"/>
                        <a:pt x="19846" y="21562"/>
                      </a:cubicBezTo>
                      <a:cubicBezTo>
                        <a:pt x="20071" y="21514"/>
                        <a:pt x="20247" y="21412"/>
                        <a:pt x="20329" y="21281"/>
                      </a:cubicBezTo>
                      <a:cubicBezTo>
                        <a:pt x="20394" y="21161"/>
                        <a:pt x="20397" y="21048"/>
                        <a:pt x="20397" y="20826"/>
                      </a:cubicBezTo>
                      <a:lnTo>
                        <a:pt x="20397" y="20135"/>
                      </a:lnTo>
                      <a:cubicBezTo>
                        <a:pt x="20397" y="19910"/>
                        <a:pt x="20394" y="19796"/>
                        <a:pt x="20329" y="19676"/>
                      </a:cubicBezTo>
                      <a:cubicBezTo>
                        <a:pt x="20247" y="19545"/>
                        <a:pt x="20071" y="19442"/>
                        <a:pt x="19846" y="19395"/>
                      </a:cubicBezTo>
                      <a:cubicBezTo>
                        <a:pt x="19641" y="19357"/>
                        <a:pt x="19448" y="19355"/>
                        <a:pt x="19067" y="19355"/>
                      </a:cubicBezTo>
                      <a:lnTo>
                        <a:pt x="12827" y="19355"/>
                      </a:lnTo>
                      <a:cubicBezTo>
                        <a:pt x="12852" y="19237"/>
                        <a:pt x="12887" y="19141"/>
                        <a:pt x="12886" y="18935"/>
                      </a:cubicBezTo>
                      <a:lnTo>
                        <a:pt x="12886" y="11736"/>
                      </a:lnTo>
                      <a:cubicBezTo>
                        <a:pt x="12886" y="11475"/>
                        <a:pt x="12871" y="11328"/>
                        <a:pt x="12819" y="11188"/>
                      </a:cubicBezTo>
                      <a:cubicBezTo>
                        <a:pt x="14559" y="10932"/>
                        <a:pt x="16215" y="10427"/>
                        <a:pt x="17577" y="9633"/>
                      </a:cubicBezTo>
                      <a:cubicBezTo>
                        <a:pt x="21600" y="7287"/>
                        <a:pt x="21600" y="3487"/>
                        <a:pt x="17577" y="1141"/>
                      </a:cubicBezTo>
                      <a:cubicBezTo>
                        <a:pt x="16757" y="662"/>
                        <a:pt x="15837" y="283"/>
                        <a:pt x="14851" y="0"/>
                      </a:cubicBezTo>
                      <a:lnTo>
                        <a:pt x="14851" y="1501"/>
                      </a:lnTo>
                      <a:cubicBezTo>
                        <a:pt x="14851" y="2134"/>
                        <a:pt x="14846" y="2459"/>
                        <a:pt x="14673" y="2800"/>
                      </a:cubicBezTo>
                      <a:cubicBezTo>
                        <a:pt x="14683" y="2805"/>
                        <a:pt x="14689" y="2814"/>
                        <a:pt x="14698" y="2819"/>
                      </a:cubicBezTo>
                      <a:cubicBezTo>
                        <a:pt x="17131" y="4238"/>
                        <a:pt x="17131" y="6536"/>
                        <a:pt x="14698" y="7954"/>
                      </a:cubicBezTo>
                      <a:cubicBezTo>
                        <a:pt x="13482" y="8664"/>
                        <a:pt x="11898" y="9021"/>
                        <a:pt x="10304" y="9021"/>
                      </a:cubicBezTo>
                      <a:cubicBezTo>
                        <a:pt x="8710" y="9021"/>
                        <a:pt x="7109" y="8664"/>
                        <a:pt x="5893" y="7954"/>
                      </a:cubicBezTo>
                      <a:cubicBezTo>
                        <a:pt x="3460" y="6536"/>
                        <a:pt x="3460" y="4238"/>
                        <a:pt x="5893" y="2819"/>
                      </a:cubicBezTo>
                      <a:cubicBezTo>
                        <a:pt x="5903" y="2814"/>
                        <a:pt x="5917" y="2805"/>
                        <a:pt x="5927" y="2800"/>
                      </a:cubicBezTo>
                      <a:cubicBezTo>
                        <a:pt x="5754" y="2459"/>
                        <a:pt x="5749" y="2129"/>
                        <a:pt x="5749" y="1486"/>
                      </a:cubicBezTo>
                      <a:lnTo>
                        <a:pt x="57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508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339" name="NoSQL lib"/>
              <p:cNvSpPr/>
              <p:nvPr/>
            </p:nvSpPr>
            <p:spPr>
              <a:xfrm rot="21600000">
                <a:off x="2780012" y="506185"/>
                <a:ext cx="3863478" cy="1604192"/>
              </a:xfrm>
              <a:prstGeom prst="roundRect">
                <a:avLst>
                  <a:gd name="adj" fmla="val 22505"/>
                </a:avLst>
              </a:prstGeom>
              <a:solidFill>
                <a:srgbClr val="929292"/>
              </a:solidFill>
              <a:ln w="63500" cap="flat">
                <a:solidFill>
                  <a:srgbClr val="01A2F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NoSQL lib</a:t>
                </a:r>
              </a:p>
            </p:txBody>
          </p:sp>
          <p:sp>
            <p:nvSpPr>
              <p:cNvPr id="340" name="DB Adapter"/>
              <p:cNvSpPr txBox="1"/>
              <p:nvPr/>
            </p:nvSpPr>
            <p:spPr>
              <a:xfrm rot="38674">
                <a:off x="1647" y="145610"/>
                <a:ext cx="2727494" cy="67751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/>
                <a:r>
                  <a:t>DB Adapter</a:t>
                </a:r>
              </a:p>
            </p:txBody>
          </p:sp>
        </p:grpSp>
        <p:sp>
          <p:nvSpPr>
            <p:cNvPr id="342" name="Line"/>
            <p:cNvSpPr/>
            <p:nvPr/>
          </p:nvSpPr>
          <p:spPr>
            <a:xfrm>
              <a:off x="6607956" y="1196839"/>
              <a:ext cx="1332856" cy="71692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3" name="Coins"/>
            <p:cNvSpPr/>
            <p:nvPr/>
          </p:nvSpPr>
          <p:spPr>
            <a:xfrm>
              <a:off x="7942965" y="376204"/>
              <a:ext cx="1707833" cy="1712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929292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51" name="Group"/>
          <p:cNvGrpSpPr/>
          <p:nvPr/>
        </p:nvGrpSpPr>
        <p:grpSpPr>
          <a:xfrm>
            <a:off x="1379497" y="1577351"/>
            <a:ext cx="9224215" cy="4750877"/>
            <a:chOff x="0" y="0"/>
            <a:chExt cx="9224213" cy="4750875"/>
          </a:xfrm>
        </p:grpSpPr>
        <p:grpSp>
          <p:nvGrpSpPr>
            <p:cNvPr id="349" name="Group"/>
            <p:cNvGrpSpPr/>
            <p:nvPr/>
          </p:nvGrpSpPr>
          <p:grpSpPr>
            <a:xfrm>
              <a:off x="-1" y="-1"/>
              <a:ext cx="8517751" cy="4750877"/>
              <a:chOff x="867656" y="350439"/>
              <a:chExt cx="8517749" cy="4750875"/>
            </a:xfrm>
          </p:grpSpPr>
          <p:grpSp>
            <p:nvGrpSpPr>
              <p:cNvPr id="347" name="Group"/>
              <p:cNvGrpSpPr/>
              <p:nvPr/>
            </p:nvGrpSpPr>
            <p:grpSpPr>
              <a:xfrm rot="1348607">
                <a:off x="7818642" y="3836044"/>
                <a:ext cx="1534897" cy="471697"/>
                <a:chOff x="0" y="0"/>
                <a:chExt cx="1534895" cy="471696"/>
              </a:xfrm>
            </p:grpSpPr>
            <p:sp>
              <p:nvSpPr>
                <p:cNvPr id="345" name="Circle"/>
                <p:cNvSpPr/>
                <p:nvPr/>
              </p:nvSpPr>
              <p:spPr>
                <a:xfrm rot="16200000">
                  <a:off x="-3927" y="3926"/>
                  <a:ext cx="471697" cy="463844"/>
                </a:xfrm>
                <a:prstGeom prst="ellipse">
                  <a:avLst/>
                </a:prstGeom>
                <a:solidFill>
                  <a:schemeClr val="accent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346" name="Rounded Rectangle"/>
                <p:cNvSpPr/>
                <p:nvPr/>
              </p:nvSpPr>
              <p:spPr>
                <a:xfrm rot="16200000">
                  <a:off x="887793" y="-311750"/>
                  <a:ext cx="171294" cy="1122913"/>
                </a:xfrm>
                <a:prstGeom prst="roundRect">
                  <a:avLst>
                    <a:gd name="adj" fmla="val 28172"/>
                  </a:avLst>
                </a:prstGeom>
                <a:solidFill>
                  <a:schemeClr val="accent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348" name="ADMIN VIEWS &amp; CONTROLLERS"/>
              <p:cNvSpPr/>
              <p:nvPr/>
            </p:nvSpPr>
            <p:spPr>
              <a:xfrm rot="1205500">
                <a:off x="1008108" y="1625129"/>
                <a:ext cx="7811274" cy="2201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fill="norm" stroke="1" extrusionOk="0">
                    <a:moveTo>
                      <a:pt x="1228" y="0"/>
                    </a:moveTo>
                    <a:cubicBezTo>
                      <a:pt x="875" y="0"/>
                      <a:pt x="696" y="1"/>
                      <a:pt x="508" y="240"/>
                    </a:cubicBezTo>
                    <a:cubicBezTo>
                      <a:pt x="300" y="544"/>
                      <a:pt x="137" y="1199"/>
                      <a:pt x="61" y="2033"/>
                    </a:cubicBezTo>
                    <a:cubicBezTo>
                      <a:pt x="1" y="2794"/>
                      <a:pt x="0" y="3512"/>
                      <a:pt x="0" y="4924"/>
                    </a:cubicBezTo>
                    <a:lnTo>
                      <a:pt x="0" y="16652"/>
                    </a:lnTo>
                    <a:cubicBezTo>
                      <a:pt x="0" y="18085"/>
                      <a:pt x="1" y="18801"/>
                      <a:pt x="61" y="19562"/>
                    </a:cubicBezTo>
                    <a:cubicBezTo>
                      <a:pt x="137" y="20395"/>
                      <a:pt x="300" y="21051"/>
                      <a:pt x="508" y="21354"/>
                    </a:cubicBezTo>
                    <a:cubicBezTo>
                      <a:pt x="698" y="21595"/>
                      <a:pt x="876" y="21599"/>
                      <a:pt x="1228" y="21599"/>
                    </a:cubicBezTo>
                    <a:lnTo>
                      <a:pt x="15981" y="21599"/>
                    </a:lnTo>
                    <a:cubicBezTo>
                      <a:pt x="16338" y="21599"/>
                      <a:pt x="16517" y="21595"/>
                      <a:pt x="16707" y="21354"/>
                    </a:cubicBezTo>
                    <a:cubicBezTo>
                      <a:pt x="16915" y="21051"/>
                      <a:pt x="17078" y="20395"/>
                      <a:pt x="17154" y="19562"/>
                    </a:cubicBezTo>
                    <a:cubicBezTo>
                      <a:pt x="17214" y="18801"/>
                      <a:pt x="17214" y="18087"/>
                      <a:pt x="17214" y="16675"/>
                    </a:cubicBezTo>
                    <a:lnTo>
                      <a:pt x="17214" y="12402"/>
                    </a:lnTo>
                    <a:lnTo>
                      <a:pt x="18326" y="12402"/>
                    </a:lnTo>
                    <a:cubicBezTo>
                      <a:pt x="18399" y="12402"/>
                      <a:pt x="18442" y="12398"/>
                      <a:pt x="18481" y="12365"/>
                    </a:cubicBezTo>
                    <a:cubicBezTo>
                      <a:pt x="18552" y="13446"/>
                      <a:pt x="18692" y="14472"/>
                      <a:pt x="18914" y="15317"/>
                    </a:cubicBezTo>
                    <a:cubicBezTo>
                      <a:pt x="19568" y="17813"/>
                      <a:pt x="20629" y="17813"/>
                      <a:pt x="21283" y="15317"/>
                    </a:cubicBezTo>
                    <a:cubicBezTo>
                      <a:pt x="21417" y="14808"/>
                      <a:pt x="21521" y="14234"/>
                      <a:pt x="21600" y="13622"/>
                    </a:cubicBezTo>
                    <a:lnTo>
                      <a:pt x="21182" y="13622"/>
                    </a:lnTo>
                    <a:cubicBezTo>
                      <a:pt x="21006" y="13622"/>
                      <a:pt x="20914" y="13618"/>
                      <a:pt x="20819" y="13511"/>
                    </a:cubicBezTo>
                    <a:cubicBezTo>
                      <a:pt x="20818" y="13517"/>
                      <a:pt x="20816" y="13523"/>
                      <a:pt x="20815" y="13529"/>
                    </a:cubicBezTo>
                    <a:cubicBezTo>
                      <a:pt x="20419" y="15039"/>
                      <a:pt x="19778" y="15039"/>
                      <a:pt x="19382" y="13529"/>
                    </a:cubicBezTo>
                    <a:cubicBezTo>
                      <a:pt x="19184" y="12775"/>
                      <a:pt x="19085" y="11789"/>
                      <a:pt x="19085" y="10800"/>
                    </a:cubicBezTo>
                    <a:cubicBezTo>
                      <a:pt x="19085" y="9810"/>
                      <a:pt x="19184" y="8820"/>
                      <a:pt x="19382" y="8065"/>
                    </a:cubicBezTo>
                    <a:cubicBezTo>
                      <a:pt x="19778" y="6556"/>
                      <a:pt x="20419" y="6556"/>
                      <a:pt x="20815" y="8065"/>
                    </a:cubicBezTo>
                    <a:cubicBezTo>
                      <a:pt x="20816" y="8071"/>
                      <a:pt x="20818" y="8077"/>
                      <a:pt x="20819" y="8084"/>
                    </a:cubicBezTo>
                    <a:cubicBezTo>
                      <a:pt x="20914" y="7976"/>
                      <a:pt x="21007" y="7973"/>
                      <a:pt x="21187" y="7973"/>
                    </a:cubicBezTo>
                    <a:lnTo>
                      <a:pt x="21600" y="7973"/>
                    </a:lnTo>
                    <a:cubicBezTo>
                      <a:pt x="21521" y="7360"/>
                      <a:pt x="21417" y="6787"/>
                      <a:pt x="21283" y="6277"/>
                    </a:cubicBezTo>
                    <a:cubicBezTo>
                      <a:pt x="20956" y="5029"/>
                      <a:pt x="20527" y="4407"/>
                      <a:pt x="20098" y="4407"/>
                    </a:cubicBezTo>
                    <a:cubicBezTo>
                      <a:pt x="19670" y="4407"/>
                      <a:pt x="19241" y="5029"/>
                      <a:pt x="18914" y="6277"/>
                    </a:cubicBezTo>
                    <a:cubicBezTo>
                      <a:pt x="18692" y="7123"/>
                      <a:pt x="18552" y="8153"/>
                      <a:pt x="18481" y="9234"/>
                    </a:cubicBezTo>
                    <a:cubicBezTo>
                      <a:pt x="18442" y="9202"/>
                      <a:pt x="18400" y="9192"/>
                      <a:pt x="18329" y="9192"/>
                    </a:cubicBezTo>
                    <a:lnTo>
                      <a:pt x="17214" y="9192"/>
                    </a:lnTo>
                    <a:lnTo>
                      <a:pt x="17214" y="4943"/>
                    </a:lnTo>
                    <a:cubicBezTo>
                      <a:pt x="17214" y="3509"/>
                      <a:pt x="17214" y="2794"/>
                      <a:pt x="17154" y="2033"/>
                    </a:cubicBezTo>
                    <a:cubicBezTo>
                      <a:pt x="17078" y="1199"/>
                      <a:pt x="16915" y="544"/>
                      <a:pt x="16707" y="240"/>
                    </a:cubicBezTo>
                    <a:cubicBezTo>
                      <a:pt x="16517" y="-1"/>
                      <a:pt x="16338" y="0"/>
                      <a:pt x="15986" y="0"/>
                    </a:cubicBezTo>
                    <a:lnTo>
                      <a:pt x="1233" y="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ADMIN VIEWS &amp; CONTROLLERS</a:t>
                </a:r>
              </a:p>
            </p:txBody>
          </p:sp>
        </p:grpSp>
        <p:sp>
          <p:nvSpPr>
            <p:cNvPr id="350" name="Admin Use Case"/>
            <p:cNvSpPr txBox="1"/>
            <p:nvPr/>
          </p:nvSpPr>
          <p:spPr>
            <a:xfrm rot="1238221">
              <a:off x="6099923" y="1805013"/>
              <a:ext cx="3124804" cy="56600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/>
              <a:r>
                <a:t>Admin Use Case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552146" y="5855829"/>
            <a:ext cx="9344017" cy="3808117"/>
            <a:chOff x="0" y="0"/>
            <a:chExt cx="9344015" cy="3808116"/>
          </a:xfrm>
        </p:grpSpPr>
        <p:grpSp>
          <p:nvGrpSpPr>
            <p:cNvPr id="356" name="Group"/>
            <p:cNvGrpSpPr/>
            <p:nvPr/>
          </p:nvGrpSpPr>
          <p:grpSpPr>
            <a:xfrm rot="21441079">
              <a:off x="65554" y="546741"/>
              <a:ext cx="9212907" cy="3050133"/>
              <a:chOff x="400037" y="0"/>
              <a:chExt cx="9212906" cy="3050131"/>
            </a:xfrm>
          </p:grpSpPr>
          <p:grpSp>
            <p:nvGrpSpPr>
              <p:cNvPr id="354" name="Group"/>
              <p:cNvGrpSpPr/>
              <p:nvPr/>
            </p:nvGrpSpPr>
            <p:grpSpPr>
              <a:xfrm rot="21185773">
                <a:off x="8055263" y="869340"/>
                <a:ext cx="1534897" cy="471698"/>
                <a:chOff x="0" y="0"/>
                <a:chExt cx="1534895" cy="471696"/>
              </a:xfrm>
            </p:grpSpPr>
            <p:sp>
              <p:nvSpPr>
                <p:cNvPr id="352" name="Circle"/>
                <p:cNvSpPr/>
                <p:nvPr/>
              </p:nvSpPr>
              <p:spPr>
                <a:xfrm rot="16200000">
                  <a:off x="-3927" y="3926"/>
                  <a:ext cx="471697" cy="463844"/>
                </a:xfrm>
                <a:prstGeom prst="ellipse">
                  <a:avLst/>
                </a:prstGeom>
                <a:solidFill>
                  <a:schemeClr val="accent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353" name="Rounded Rectangle"/>
                <p:cNvSpPr/>
                <p:nvPr/>
              </p:nvSpPr>
              <p:spPr>
                <a:xfrm rot="16200000">
                  <a:off x="887793" y="-311750"/>
                  <a:ext cx="171294" cy="1122913"/>
                </a:xfrm>
                <a:prstGeom prst="roundRect">
                  <a:avLst>
                    <a:gd name="adj" fmla="val 28172"/>
                  </a:avLst>
                </a:prstGeom>
                <a:solidFill>
                  <a:schemeClr val="accent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b="0"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355" name="CONSUMER VIEWS &amp; CONTROLLERS"/>
              <p:cNvSpPr/>
              <p:nvPr/>
            </p:nvSpPr>
            <p:spPr>
              <a:xfrm rot="21248599">
                <a:off x="490359" y="424317"/>
                <a:ext cx="8429269" cy="2201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fill="norm" stroke="1" extrusionOk="0">
                    <a:moveTo>
                      <a:pt x="1228" y="0"/>
                    </a:moveTo>
                    <a:cubicBezTo>
                      <a:pt x="875" y="0"/>
                      <a:pt x="696" y="1"/>
                      <a:pt x="508" y="240"/>
                    </a:cubicBezTo>
                    <a:cubicBezTo>
                      <a:pt x="300" y="544"/>
                      <a:pt x="137" y="1199"/>
                      <a:pt x="61" y="2033"/>
                    </a:cubicBezTo>
                    <a:cubicBezTo>
                      <a:pt x="1" y="2794"/>
                      <a:pt x="0" y="3512"/>
                      <a:pt x="0" y="4924"/>
                    </a:cubicBezTo>
                    <a:lnTo>
                      <a:pt x="0" y="16652"/>
                    </a:lnTo>
                    <a:cubicBezTo>
                      <a:pt x="0" y="18085"/>
                      <a:pt x="1" y="18801"/>
                      <a:pt x="61" y="19562"/>
                    </a:cubicBezTo>
                    <a:cubicBezTo>
                      <a:pt x="137" y="20395"/>
                      <a:pt x="300" y="21051"/>
                      <a:pt x="508" y="21354"/>
                    </a:cubicBezTo>
                    <a:cubicBezTo>
                      <a:pt x="698" y="21595"/>
                      <a:pt x="876" y="21599"/>
                      <a:pt x="1228" y="21599"/>
                    </a:cubicBezTo>
                    <a:lnTo>
                      <a:pt x="15981" y="21599"/>
                    </a:lnTo>
                    <a:cubicBezTo>
                      <a:pt x="16338" y="21599"/>
                      <a:pt x="16517" y="21595"/>
                      <a:pt x="16707" y="21354"/>
                    </a:cubicBezTo>
                    <a:cubicBezTo>
                      <a:pt x="16915" y="21051"/>
                      <a:pt x="17078" y="20395"/>
                      <a:pt x="17154" y="19562"/>
                    </a:cubicBezTo>
                    <a:cubicBezTo>
                      <a:pt x="17214" y="18801"/>
                      <a:pt x="17214" y="18087"/>
                      <a:pt x="17214" y="16675"/>
                    </a:cubicBezTo>
                    <a:lnTo>
                      <a:pt x="17214" y="12402"/>
                    </a:lnTo>
                    <a:lnTo>
                      <a:pt x="18326" y="12402"/>
                    </a:lnTo>
                    <a:cubicBezTo>
                      <a:pt x="18399" y="12402"/>
                      <a:pt x="18442" y="12398"/>
                      <a:pt x="18481" y="12365"/>
                    </a:cubicBezTo>
                    <a:cubicBezTo>
                      <a:pt x="18552" y="13446"/>
                      <a:pt x="18692" y="14472"/>
                      <a:pt x="18914" y="15317"/>
                    </a:cubicBezTo>
                    <a:cubicBezTo>
                      <a:pt x="19568" y="17813"/>
                      <a:pt x="20629" y="17813"/>
                      <a:pt x="21283" y="15317"/>
                    </a:cubicBezTo>
                    <a:cubicBezTo>
                      <a:pt x="21417" y="14808"/>
                      <a:pt x="21521" y="14234"/>
                      <a:pt x="21600" y="13622"/>
                    </a:cubicBezTo>
                    <a:lnTo>
                      <a:pt x="21182" y="13622"/>
                    </a:lnTo>
                    <a:cubicBezTo>
                      <a:pt x="21006" y="13622"/>
                      <a:pt x="20914" y="13618"/>
                      <a:pt x="20819" y="13511"/>
                    </a:cubicBezTo>
                    <a:cubicBezTo>
                      <a:pt x="20818" y="13517"/>
                      <a:pt x="20816" y="13523"/>
                      <a:pt x="20815" y="13529"/>
                    </a:cubicBezTo>
                    <a:cubicBezTo>
                      <a:pt x="20419" y="15039"/>
                      <a:pt x="19778" y="15039"/>
                      <a:pt x="19382" y="13529"/>
                    </a:cubicBezTo>
                    <a:cubicBezTo>
                      <a:pt x="19184" y="12775"/>
                      <a:pt x="19085" y="11789"/>
                      <a:pt x="19085" y="10800"/>
                    </a:cubicBezTo>
                    <a:cubicBezTo>
                      <a:pt x="19085" y="9810"/>
                      <a:pt x="19184" y="8820"/>
                      <a:pt x="19382" y="8065"/>
                    </a:cubicBezTo>
                    <a:cubicBezTo>
                      <a:pt x="19778" y="6556"/>
                      <a:pt x="20419" y="6556"/>
                      <a:pt x="20815" y="8065"/>
                    </a:cubicBezTo>
                    <a:cubicBezTo>
                      <a:pt x="20816" y="8071"/>
                      <a:pt x="20818" y="8077"/>
                      <a:pt x="20819" y="8084"/>
                    </a:cubicBezTo>
                    <a:cubicBezTo>
                      <a:pt x="20914" y="7976"/>
                      <a:pt x="21007" y="7973"/>
                      <a:pt x="21187" y="7973"/>
                    </a:cubicBezTo>
                    <a:lnTo>
                      <a:pt x="21600" y="7973"/>
                    </a:lnTo>
                    <a:cubicBezTo>
                      <a:pt x="21521" y="7360"/>
                      <a:pt x="21417" y="6787"/>
                      <a:pt x="21283" y="6277"/>
                    </a:cubicBezTo>
                    <a:cubicBezTo>
                      <a:pt x="20956" y="5029"/>
                      <a:pt x="20527" y="4407"/>
                      <a:pt x="20098" y="4407"/>
                    </a:cubicBezTo>
                    <a:cubicBezTo>
                      <a:pt x="19670" y="4407"/>
                      <a:pt x="19241" y="5029"/>
                      <a:pt x="18914" y="6277"/>
                    </a:cubicBezTo>
                    <a:cubicBezTo>
                      <a:pt x="18692" y="7123"/>
                      <a:pt x="18552" y="8153"/>
                      <a:pt x="18481" y="9234"/>
                    </a:cubicBezTo>
                    <a:cubicBezTo>
                      <a:pt x="18442" y="9202"/>
                      <a:pt x="18400" y="9192"/>
                      <a:pt x="18329" y="9192"/>
                    </a:cubicBezTo>
                    <a:lnTo>
                      <a:pt x="17214" y="9192"/>
                    </a:lnTo>
                    <a:lnTo>
                      <a:pt x="17214" y="4943"/>
                    </a:lnTo>
                    <a:cubicBezTo>
                      <a:pt x="17214" y="3509"/>
                      <a:pt x="17214" y="2794"/>
                      <a:pt x="17154" y="2033"/>
                    </a:cubicBezTo>
                    <a:cubicBezTo>
                      <a:pt x="17078" y="1199"/>
                      <a:pt x="16915" y="544"/>
                      <a:pt x="16707" y="240"/>
                    </a:cubicBezTo>
                    <a:cubicBezTo>
                      <a:pt x="16517" y="-1"/>
                      <a:pt x="16338" y="0"/>
                      <a:pt x="15986" y="0"/>
                    </a:cubicBezTo>
                    <a:lnTo>
                      <a:pt x="1233" y="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CONSUMER VIEWS &amp; CONTROLLERS</a:t>
                </a:r>
              </a:p>
            </p:txBody>
          </p:sp>
        </p:grpSp>
        <p:sp>
          <p:nvSpPr>
            <p:cNvPr id="357" name="Consumer Use Case"/>
            <p:cNvSpPr txBox="1"/>
            <p:nvPr/>
          </p:nvSpPr>
          <p:spPr>
            <a:xfrm rot="21437241">
              <a:off x="5017409" y="90675"/>
              <a:ext cx="3845276" cy="56600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/>
              <a:r>
                <a:t>Consumer Use Case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1"/>
      <p:bldP build="whole" bldLvl="1" animBg="1" rev="0" advAuto="0" spid="310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DEM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What to remember from this Talk"/>
          <p:cNvSpPr txBox="1"/>
          <p:nvPr>
            <p:ph type="title"/>
          </p:nvPr>
        </p:nvSpPr>
        <p:spPr>
          <a:xfrm>
            <a:off x="4458989" y="1271190"/>
            <a:ext cx="15016957" cy="2277071"/>
          </a:xfrm>
          <a:prstGeom prst="rect">
            <a:avLst/>
          </a:prstGeom>
        </p:spPr>
        <p:txBody>
          <a:bodyPr/>
          <a:lstStyle>
            <a:lvl1pPr defTabSz="591502">
              <a:defRPr sz="7776"/>
            </a:lvl1pPr>
          </a:lstStyle>
          <a:p>
            <a:pPr/>
            <a:r>
              <a:t>What to remember from this Talk</a:t>
            </a:r>
          </a:p>
        </p:txBody>
      </p:sp>
      <p:sp>
        <p:nvSpPr>
          <p:cNvPr id="363" name="Spend time to research…"/>
          <p:cNvSpPr txBox="1"/>
          <p:nvPr>
            <p:ph type="body" idx="4294967295"/>
          </p:nvPr>
        </p:nvSpPr>
        <p:spPr>
          <a:xfrm>
            <a:off x="3942456" y="4345939"/>
            <a:ext cx="16499087" cy="8578070"/>
          </a:xfrm>
          <a:prstGeom prst="rect">
            <a:avLst/>
          </a:prstGeom>
        </p:spPr>
        <p:txBody>
          <a:bodyPr anchor="ctr"/>
          <a:lstStyle/>
          <a:p>
            <a:pPr marL="583406" indent="-583406" algn="l">
              <a:spcBef>
                <a:spcPts val="5900"/>
              </a:spcBef>
              <a:buSzPct val="145000"/>
              <a:buChar char="•"/>
              <a:defRPr sz="4200"/>
            </a:pPr>
            <a:r>
              <a:t>Spend time to research</a:t>
            </a:r>
          </a:p>
          <a:p>
            <a:pPr marL="583406" indent="-583406" algn="l">
              <a:spcBef>
                <a:spcPts val="5900"/>
              </a:spcBef>
              <a:buSzPct val="145000"/>
              <a:buChar char="•"/>
              <a:defRPr sz="4200"/>
            </a:pPr>
            <a:r>
              <a:t>Pick a DI framework</a:t>
            </a:r>
          </a:p>
          <a:p>
            <a:pPr marL="583406" indent="-583406" algn="l">
              <a:spcBef>
                <a:spcPts val="5900"/>
              </a:spcBef>
              <a:buSzPct val="145000"/>
              <a:buChar char="•"/>
              <a:defRPr sz="4200"/>
            </a:pPr>
            <a:r>
              <a:t>Use constructor Injection (unless you have a good reason not to)</a:t>
            </a:r>
          </a:p>
          <a:p>
            <a:pPr marL="583406" indent="-583406" algn="l">
              <a:spcBef>
                <a:spcPts val="5900"/>
              </a:spcBef>
              <a:buSzPct val="145000"/>
              <a:buChar char="•"/>
              <a:defRPr sz="4200"/>
            </a:pPr>
            <a:r>
              <a:t>Separate functionality into modules (packages)</a:t>
            </a:r>
          </a:p>
          <a:p>
            <a:pPr marL="583406" indent="-583406" algn="l">
              <a:spcBef>
                <a:spcPts val="5900"/>
              </a:spcBef>
              <a:buSzPct val="145000"/>
              <a:buChar char="•"/>
              <a:defRPr sz="4200"/>
            </a:pPr>
            <a:r>
              <a:t>Depend on Interfaces when details are involved</a:t>
            </a:r>
          </a:p>
          <a:p>
            <a:pPr marL="583406" indent="-583406" algn="l">
              <a:spcBef>
                <a:spcPts val="5900"/>
              </a:spcBef>
              <a:buSzPct val="145000"/>
              <a:buChar char="•"/>
              <a:defRPr sz="4200"/>
            </a:pPr>
            <a:r>
              <a:t>Interfaces should express intention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Q &amp; A time?"/>
          <p:cNvSpPr txBox="1"/>
          <p:nvPr>
            <p:ph type="body" idx="13"/>
          </p:nvPr>
        </p:nvSpPr>
        <p:spPr>
          <a:xfrm>
            <a:off x="6673452" y="6147146"/>
            <a:ext cx="11037095" cy="1421709"/>
          </a:xfrm>
          <a:prstGeom prst="rect">
            <a:avLst/>
          </a:prstGeom>
        </p:spPr>
        <p:txBody>
          <a:bodyPr/>
          <a:lstStyle>
            <a:lvl1pPr>
              <a:defRPr sz="8900"/>
            </a:lvl1pPr>
          </a:lstStyle>
          <a:p>
            <a:pPr/>
            <a:r>
              <a:t>Q &amp; A time?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hank you"/>
          <p:cNvSpPr txBox="1"/>
          <p:nvPr/>
        </p:nvSpPr>
        <p:spPr>
          <a:xfrm>
            <a:off x="7117714" y="1994765"/>
            <a:ext cx="10148572" cy="1731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b="0" sz="10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368" name="NewestUser/Hexagonal…"/>
          <p:cNvSpPr txBox="1"/>
          <p:nvPr>
            <p:ph type="body" sz="quarter" idx="4294967295"/>
          </p:nvPr>
        </p:nvSpPr>
        <p:spPr>
          <a:xfrm>
            <a:off x="2789476" y="8406214"/>
            <a:ext cx="18805047" cy="2934102"/>
          </a:xfrm>
          <a:prstGeom prst="rect">
            <a:avLst/>
          </a:prstGeom>
        </p:spPr>
        <p:txBody>
          <a:bodyPr/>
          <a:lstStyle/>
          <a:p>
            <a:pPr/>
            <a:r>
              <a:t>NewestUser/Hexagonal</a:t>
            </a:r>
          </a:p>
          <a:p>
            <a:pPr/>
          </a:p>
          <a:p>
            <a:pPr/>
            <a:r>
              <a:rPr u="sng">
                <a:hlinkClick r:id="rId2" invalidUrl="" action="" tgtFrame="" tooltip="" history="1" highlightClick="0" endSnd="0"/>
              </a:rPr>
              <a:t>marian.zlatev@paysafe.com</a:t>
            </a:r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85924" y="4645335"/>
            <a:ext cx="5412152" cy="28413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C8E6F5"/>
            </a:gs>
            <a:gs pos="100000">
              <a:srgbClr val="97C0E4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83" y="20891"/>
            <a:ext cx="24287034" cy="1367421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56" y="-1161512"/>
            <a:ext cx="25163589" cy="1677945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710" y="-2022377"/>
            <a:ext cx="24818633" cy="1694363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actory"/>
          <p:cNvSpPr/>
          <p:nvPr/>
        </p:nvSpPr>
        <p:spPr>
          <a:xfrm>
            <a:off x="10715481" y="5528826"/>
            <a:ext cx="2953038" cy="196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98" y="0"/>
                </a:moveTo>
                <a:cubicBezTo>
                  <a:pt x="3750" y="0"/>
                  <a:pt x="3628" y="176"/>
                  <a:pt x="3621" y="399"/>
                </a:cubicBezTo>
                <a:lnTo>
                  <a:pt x="3237" y="13861"/>
                </a:lnTo>
                <a:lnTo>
                  <a:pt x="1804" y="13861"/>
                </a:lnTo>
                <a:lnTo>
                  <a:pt x="1804" y="18222"/>
                </a:lnTo>
                <a:lnTo>
                  <a:pt x="0" y="1822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222"/>
                </a:lnTo>
                <a:lnTo>
                  <a:pt x="19740" y="18222"/>
                </a:lnTo>
                <a:lnTo>
                  <a:pt x="19740" y="11465"/>
                </a:lnTo>
                <a:lnTo>
                  <a:pt x="18654" y="11465"/>
                </a:lnTo>
                <a:lnTo>
                  <a:pt x="18654" y="6253"/>
                </a:lnTo>
                <a:lnTo>
                  <a:pt x="15598" y="8796"/>
                </a:lnTo>
                <a:lnTo>
                  <a:pt x="15598" y="6253"/>
                </a:lnTo>
                <a:lnTo>
                  <a:pt x="12541" y="8796"/>
                </a:lnTo>
                <a:lnTo>
                  <a:pt x="12541" y="6253"/>
                </a:lnTo>
                <a:lnTo>
                  <a:pt x="8603" y="9530"/>
                </a:lnTo>
                <a:lnTo>
                  <a:pt x="8603" y="13861"/>
                </a:lnTo>
                <a:lnTo>
                  <a:pt x="7624" y="13861"/>
                </a:lnTo>
                <a:lnTo>
                  <a:pt x="7239" y="399"/>
                </a:lnTo>
                <a:cubicBezTo>
                  <a:pt x="7233" y="176"/>
                  <a:pt x="7112" y="0"/>
                  <a:pt x="6964" y="0"/>
                </a:cubicBezTo>
                <a:lnTo>
                  <a:pt x="6488" y="0"/>
                </a:lnTo>
                <a:cubicBezTo>
                  <a:pt x="6340" y="0"/>
                  <a:pt x="6218" y="176"/>
                  <a:pt x="6212" y="399"/>
                </a:cubicBezTo>
                <a:lnTo>
                  <a:pt x="5827" y="13861"/>
                </a:lnTo>
                <a:lnTo>
                  <a:pt x="5034" y="13861"/>
                </a:lnTo>
                <a:lnTo>
                  <a:pt x="4651" y="399"/>
                </a:lnTo>
                <a:cubicBezTo>
                  <a:pt x="4644" y="176"/>
                  <a:pt x="4522" y="0"/>
                  <a:pt x="4374" y="0"/>
                </a:cubicBezTo>
                <a:lnTo>
                  <a:pt x="3898" y="0"/>
                </a:lnTo>
                <a:close/>
              </a:path>
            </a:pathLst>
          </a:custGeom>
          <a:solidFill>
            <a:schemeClr val="accent1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Line"/>
          <p:cNvSpPr/>
          <p:nvPr/>
        </p:nvSpPr>
        <p:spPr>
          <a:xfrm flipH="1">
            <a:off x="9276790" y="7596845"/>
            <a:ext cx="2152356" cy="124299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" name="Line"/>
          <p:cNvSpPr/>
          <p:nvPr/>
        </p:nvSpPr>
        <p:spPr>
          <a:xfrm>
            <a:off x="12723464" y="7597262"/>
            <a:ext cx="2434162" cy="12429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" name="Class A"/>
          <p:cNvSpPr/>
          <p:nvPr/>
        </p:nvSpPr>
        <p:spPr>
          <a:xfrm>
            <a:off x="7441853" y="9006820"/>
            <a:ext cx="2953038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A</a:t>
            </a:r>
          </a:p>
        </p:txBody>
      </p:sp>
      <p:sp>
        <p:nvSpPr>
          <p:cNvPr id="135" name="Class B"/>
          <p:cNvSpPr/>
          <p:nvPr/>
        </p:nvSpPr>
        <p:spPr>
          <a:xfrm>
            <a:off x="13989108" y="9006820"/>
            <a:ext cx="2953039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Class B</a:t>
            </a:r>
          </a:p>
        </p:txBody>
      </p:sp>
      <p:sp>
        <p:nvSpPr>
          <p:cNvPr id="136" name="Line"/>
          <p:cNvSpPr/>
          <p:nvPr/>
        </p:nvSpPr>
        <p:spPr>
          <a:xfrm>
            <a:off x="10452190" y="9688670"/>
            <a:ext cx="3479620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" name="What is DI?"/>
          <p:cNvSpPr txBox="1"/>
          <p:nvPr>
            <p:ph type="title"/>
          </p:nvPr>
        </p:nvSpPr>
        <p:spPr>
          <a:xfrm>
            <a:off x="6338589" y="1982390"/>
            <a:ext cx="11706822" cy="2277071"/>
          </a:xfrm>
          <a:prstGeom prst="rect">
            <a:avLst/>
          </a:prstGeom>
        </p:spPr>
        <p:txBody>
          <a:bodyPr/>
          <a:lstStyle/>
          <a:p>
            <a:pPr/>
            <a:r>
              <a:t>What is DI?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6"/>
      <p:bldP build="whole" bldLvl="1" animBg="1" rev="0" advAuto="0" spid="131" grpId="4"/>
      <p:bldP build="whole" bldLvl="1" animBg="1" rev="0" advAuto="0" spid="136" grpId="3"/>
      <p:bldP build="whole" bldLvl="1" animBg="1" rev="0" advAuto="0" spid="134" grpId="1"/>
      <p:bldP build="whole" bldLvl="1" animBg="1" rev="0" advAuto="0" spid="135" grpId="2"/>
      <p:bldP build="whole" bldLvl="1" animBg="1" rev="0" advAuto="0" spid="132" grpId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creen Shot 2018-01-23 at 9.42.00 PM.png" descr="Screen Shot 2018-01-23 at 9.42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5130940"/>
            <a:ext cx="9601200" cy="5698555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Constructor Injection"/>
          <p:cNvSpPr txBox="1"/>
          <p:nvPr/>
        </p:nvSpPr>
        <p:spPr>
          <a:xfrm>
            <a:off x="6338589" y="1982390"/>
            <a:ext cx="11706822" cy="227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Constructor Injection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 Shot 2018-01-23 at 9.41.25 PM.png" descr="Screen Shot 2018-01-23 at 9.41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3800" y="4975691"/>
            <a:ext cx="9296400" cy="5699476"/>
          </a:xfrm>
          <a:prstGeom prst="rect">
            <a:avLst/>
          </a:prstGeom>
          <a:ln w="3175">
            <a:miter lim="400000"/>
          </a:ln>
        </p:spPr>
      </p:pic>
      <p:sp>
        <p:nvSpPr>
          <p:cNvPr id="143" name="Setter Injection"/>
          <p:cNvSpPr txBox="1"/>
          <p:nvPr/>
        </p:nvSpPr>
        <p:spPr>
          <a:xfrm>
            <a:off x="6338589" y="1982390"/>
            <a:ext cx="11706822" cy="227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Setter Injection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 Shot 2018-01-23 at 9.42.27 PM.png" descr="Screen Shot 2018-01-23 at 9.42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6350" y="5978426"/>
            <a:ext cx="6591300" cy="3771401"/>
          </a:xfrm>
          <a:prstGeom prst="rect">
            <a:avLst/>
          </a:prstGeom>
          <a:ln w="3175">
            <a:miter lim="400000"/>
          </a:ln>
        </p:spPr>
      </p:pic>
      <p:sp>
        <p:nvSpPr>
          <p:cNvPr id="146" name="Field Injection"/>
          <p:cNvSpPr txBox="1"/>
          <p:nvPr/>
        </p:nvSpPr>
        <p:spPr>
          <a:xfrm>
            <a:off x="6338589" y="1982390"/>
            <a:ext cx="11706822" cy="2277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Field Injection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